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481" r:id="rId3"/>
    <p:sldId id="1763" r:id="rId4"/>
    <p:sldId id="400" r:id="rId5"/>
    <p:sldId id="500" r:id="rId6"/>
    <p:sldId id="505" r:id="rId7"/>
    <p:sldId id="507" r:id="rId8"/>
    <p:sldId id="508" r:id="rId9"/>
    <p:sldId id="509" r:id="rId10"/>
    <p:sldId id="512" r:id="rId11"/>
    <p:sldId id="520" r:id="rId12"/>
    <p:sldId id="521" r:id="rId13"/>
    <p:sldId id="522" r:id="rId14"/>
    <p:sldId id="523" r:id="rId15"/>
    <p:sldId id="527" r:id="rId16"/>
    <p:sldId id="524" r:id="rId17"/>
    <p:sldId id="525" r:id="rId18"/>
    <p:sldId id="526" r:id="rId19"/>
    <p:sldId id="519" r:id="rId20"/>
    <p:sldId id="530" r:id="rId21"/>
    <p:sldId id="533" r:id="rId22"/>
    <p:sldId id="534" r:id="rId23"/>
    <p:sldId id="535" r:id="rId24"/>
    <p:sldId id="537" r:id="rId25"/>
    <p:sldId id="538" r:id="rId26"/>
    <p:sldId id="539" r:id="rId27"/>
    <p:sldId id="540" r:id="rId28"/>
    <p:sldId id="464" r:id="rId29"/>
    <p:sldId id="542" r:id="rId30"/>
    <p:sldId id="541" r:id="rId31"/>
    <p:sldId id="543" r:id="rId32"/>
    <p:sldId id="544" r:id="rId33"/>
    <p:sldId id="547" r:id="rId34"/>
    <p:sldId id="548" r:id="rId35"/>
    <p:sldId id="549" r:id="rId36"/>
    <p:sldId id="550" r:id="rId37"/>
    <p:sldId id="395" r:id="rId38"/>
    <p:sldId id="258" r:id="rId39"/>
    <p:sldId id="1762" r:id="rId40"/>
    <p:sldId id="176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258"/>
    <a:srgbClr val="002D4C"/>
    <a:srgbClr val="000000"/>
    <a:srgbClr val="2078B4"/>
    <a:srgbClr val="31A02C"/>
    <a:srgbClr val="FFF5E1"/>
    <a:srgbClr val="02FDFF"/>
    <a:srgbClr val="1FF2B5"/>
    <a:srgbClr val="FF2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2EE3B9-20B6-2343-B91A-04ED2E817CC7}" v="758" dt="2026-01-31T13:54:30.657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63"/>
  </p:normalViewPr>
  <p:slideViewPr>
    <p:cSldViewPr snapToGrid="0">
      <p:cViewPr>
        <p:scale>
          <a:sx n="85" d="100"/>
          <a:sy n="85" d="100"/>
        </p:scale>
        <p:origin x="57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6070F-D412-3D4C-9C5D-5D81F6D56070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0071B-5523-6C4A-A01A-CC9F700DA3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76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57133-902E-00CC-8B24-F337AAC5C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97E51-11AA-BB2D-2F4E-97A470E86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F901B-0B40-9CB6-C86C-6FC40A3F1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68589-4591-77E4-E25C-61202D74E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6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A1DD-0ECA-375A-D0DD-1BACA801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8627A-9370-35EB-057C-07E242321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27C14-DEAF-5EA3-8569-854664F81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5F9E1-16C9-DFB1-38CA-D9B41A315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1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DEBD8-1A70-0DCA-857F-63C831E8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713EB-A2BA-E93D-19A4-0166BBFCD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6268B4-CF75-6ECA-2C62-64A1443E7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2D1FB-8700-0436-9B9B-CBD967267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0C03D-8AEB-432A-A4CF-8D13B8C76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01164-EF7E-CA94-48D6-E10965F55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2BAA8-D563-3683-34CC-4974FD2A2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15CB8-0DCE-99E1-ABE7-2FDB547E9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7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8F825-905E-336D-AB9C-55C71F7F5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49B44-84D7-0669-5820-17D0F32B0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9E83B-6406-018C-915F-CF59E882A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29116-9331-9005-FC89-7E80028E4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1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6A954-28BB-1350-13BE-C9D7CE8C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E7383-C16F-68A4-1B41-F5EE04C49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A4B10-2C1E-DB5D-2158-7DCA984D0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</a:t>
            </a:r>
            <a:r>
              <a:rPr lang="en-GB" i="1" dirty="0"/>
              <a:t>maximizes the covariance</a:t>
            </a:r>
            <a:r>
              <a:rPr lang="en-GB" dirty="0"/>
              <a:t> between latent components of different blocks </a:t>
            </a:r>
            <a:r>
              <a:rPr lang="en-GB" b="1" dirty="0"/>
              <a:t>and</a:t>
            </a:r>
            <a:r>
              <a:rPr lang="en-GB" dirty="0"/>
              <a:t> the outcome variable. 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55EB9-D8FD-3910-D661-3DF1B9CA8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2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CF54-AEC3-74D5-31FF-74503C4A2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FFEC47-4793-C7EB-2EC2-5BAE33419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7CCAB-F2C4-9788-ACC8-AB6DB3D73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</a:t>
            </a:r>
            <a:r>
              <a:rPr lang="en-GB" i="1" dirty="0"/>
              <a:t>maximizes the covariance</a:t>
            </a:r>
            <a:r>
              <a:rPr lang="en-GB" dirty="0"/>
              <a:t> between latent components of different blocks </a:t>
            </a:r>
            <a:r>
              <a:rPr lang="en-GB" b="1" dirty="0"/>
              <a:t>and</a:t>
            </a:r>
            <a:r>
              <a:rPr lang="en-GB" dirty="0"/>
              <a:t> the outcome variable. 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54D2B-5869-BF34-7F44-958F0D593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77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CB682-0AF5-1843-D288-5D178EFD4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BD686-4335-F488-AF2C-964F61A02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2C7949-0C8D-BAE4-BA47-619273114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</a:t>
            </a:r>
            <a:r>
              <a:rPr lang="en-GB" i="1" dirty="0"/>
              <a:t>maximizes the covariance</a:t>
            </a:r>
            <a:r>
              <a:rPr lang="en-GB" dirty="0"/>
              <a:t> between latent components of different blocks </a:t>
            </a:r>
            <a:r>
              <a:rPr lang="en-GB" b="1" dirty="0"/>
              <a:t>and</a:t>
            </a:r>
            <a:r>
              <a:rPr lang="en-GB" dirty="0"/>
              <a:t> the outcome variable. 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8C6ED-3F70-80C5-B8AE-00AC6D499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75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DA0DE-F231-49CE-97B3-1AB6561C7F8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67CC-0B15-99B4-A8C2-196483EB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0488B-86F4-E274-7F99-67D3D6762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52C82-9C60-0EEB-7984-B1AC7C027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99F7E-BF01-4D83-54DB-91C9FC355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C272-55B7-4C8F-05F1-0F66EB124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F6C37-4876-1CE2-9555-1EAA95C3D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8CA46-FDE1-8FB8-FC77-865CEF67D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B8DE3-733B-331C-3C12-C4EF4788C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D093D-D368-D81D-3C4C-0EBC0A65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B751D-53E7-0708-F75C-9F23AFE83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E8DD2-17B0-F01F-419F-334339C83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7617-D3A4-06D3-6873-04D008864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7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4F12E-FC7D-81F8-25F9-B4B1E6CE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2869B-C812-76EF-612E-08DD77DB8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90DEB-CA5B-C8C6-E5F2-0627EDE1B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45629-DFF3-146C-0D4F-E41E5C296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611E6-3F03-3A26-8753-98119D50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B5209-0F77-6690-C8C2-445E675E7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40719-4E83-E8B3-A72A-51DAC7D94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D485F-C04A-FC14-342B-64F297E8F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1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94D31-DB03-2800-E9AF-89965029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1B0832-D77C-3283-DB37-7B058D0FC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32188-203E-6B08-3EA8-0D625F112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01120-0F5F-8222-08A9-9F788ABAB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6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4FCC7-C0F6-8C67-8BB3-BEB7FCD40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A3FAF-E4B9-0DE0-8C28-436AFFFC5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0E1EE-8932-C470-55E7-EAA577FC6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49BA-57E9-FE3E-3F06-A03DFADC4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CD0E3-F0E2-AD6B-5E8D-C899690B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7A9DB-1904-CF85-B0CD-8A2CF5841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12D38C-2DEE-D61F-5C68-76E1E0CD1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D25A8-E006-DEC7-A09A-FDB945FE4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0071B-5523-6C4A-A01A-CC9F700DA3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3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3996-8699-C1C6-3DEB-C0E32A73A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624A-4B78-D29E-2CDA-DA0F431F9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7EBD4-691C-506F-70CD-2F874B2D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DA52A-E0F7-423F-9C0E-6B6FF27A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CA22-BD55-329B-1AD3-6A57175B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81F4-4091-BEF4-CF1E-DD983847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CCD29-82D3-A04E-198B-72F829D49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8242-5101-B5FD-D6D6-F9401769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62323-CB1F-6BA5-C314-46F2FD90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86100-A900-A888-DAD6-EC797344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F54040-AC0B-37B5-642C-7BF9C309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85D0B-F5D2-4CBB-4BE3-3641A90FD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74C26-98EF-3AB0-6D43-6F5BE453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9CB0-F0A0-3279-91EE-1DE72BBA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A6B7-B48E-0AEE-9925-62C0CFF4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6536" y="6485502"/>
            <a:ext cx="695632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C1FEC8B-2F37-43E1-B5B8-F4CB15DA8DD3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05523" y="240621"/>
            <a:ext cx="8848277" cy="80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baseline="0">
                <a:solidFill>
                  <a:srgbClr val="00356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98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D4CF-C116-12A0-7B92-F22D8CFE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AA81B-62B3-6341-7F0B-1711BC8D4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6EBB-E69C-6CAF-B0C4-E2149375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23D8-3A81-47CA-6983-8492327D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B2B62-CF84-07C7-FB7D-6E453794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F157-8786-E714-B4A0-39310F49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2F42F-AF24-B372-E68D-3D122BFCF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9D404-46A4-9856-606D-EA8772B1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262C-985B-291F-92C0-78FB909F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792DD-DE5F-3286-C302-206B9008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7FA9-13A2-710A-5E56-277BE8E1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9C49D-BF50-1CBB-3965-B3BD4E77F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9E2D6-2290-6BA7-1D96-56C152D38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09B8E-6F0B-DD38-B0AD-A6E9DB1A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531E7-F6C3-A181-F726-4C4EDE6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B0135-13AB-13B9-022C-7A74E4A8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EDEA-08AE-27BF-68C3-03F75E5F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898F-B672-D030-7685-2F5C18B68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847AF-72E8-3B6A-7DF1-0A5967A0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05C3D-D83B-BA19-257B-A8C2D769B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75B19-663A-85DE-85CD-410F5D492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182B3-D17A-C184-6356-99C9FF35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16A3B-B52E-D263-5DF6-834F41F0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D93E2-C061-FCF2-6AB4-E94BCB2B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2A42-74F2-446D-F4C5-495CCB4D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88BE2-EABF-163C-6FFE-239142C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2B5E6-DE71-D64F-3A25-4B9B9EEC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BA048-A0D8-6635-0E30-D66E6F9F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36C6C-D223-AE33-EC7A-64CB9481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3D51A-A4F1-C0D0-8C77-5EB370F8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96750-AC86-1843-66F0-D56803AF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1DFB-B205-AC24-6BC0-8CDAA584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6A5C4-C049-C32D-95EB-A41544FB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4FB7C-3DA0-2678-5501-2398B4730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A4C23-6EEA-858F-B225-8211F6C4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899C4-D0B0-8162-765B-4E5F4243A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B6C87-1D2E-DB45-D2A0-3B1F6CB0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0D63-DA08-CC16-9CB2-0225F6DC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CE12F-0548-547F-1E2D-A635F2890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C0502-B0C4-E670-5096-F64A0D35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69DCC-2F24-800C-30F9-C4CF5343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DE645-6C72-B62F-FD5C-A1ACEDAE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AC2B-0392-E73D-DB33-0BD9EA76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EDCB7-7EBB-FBC1-4F1D-B281F296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5FC8-7541-EC9F-B0C3-5C8AB4647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B313-C87D-5F2D-7896-B03E53FA6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69BA98-D46B-4B43-A5A1-5C753D7EE9D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FD591-B19F-4B90-D6DE-8224268AA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1FC90-7214-E657-8A9A-755761AEB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42B210-0E6C-C244-98E7-0141DE3ADD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3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ne.gauchotte-lindsay@glasgow.ac.u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jpe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5.emf"/><Relationship Id="rId4" Type="http://schemas.openxmlformats.org/officeDocument/2006/relationships/image" Target="../media/image38.JP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svg"/><Relationship Id="rId10" Type="http://schemas.openxmlformats.org/officeDocument/2006/relationships/image" Target="../media/image49.emf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svg"/><Relationship Id="rId10" Type="http://schemas.openxmlformats.org/officeDocument/2006/relationships/image" Target="../media/image49.emf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0.svg"/><Relationship Id="rId7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0.svg"/><Relationship Id="rId7" Type="http://schemas.openxmlformats.org/officeDocument/2006/relationships/image" Target="../media/image6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0.svg"/><Relationship Id="rId7" Type="http://schemas.openxmlformats.org/officeDocument/2006/relationships/image" Target="../media/image6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0.svg"/><Relationship Id="rId7" Type="http://schemas.openxmlformats.org/officeDocument/2006/relationships/image" Target="../media/image6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Relationship Id="rId9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roline.gauchotte-lindsay@glasgow.ac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0F03A8-8FA8-D298-44EF-6E4009DA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5" y="-1860471"/>
            <a:ext cx="12336905" cy="9252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7FCFB-DCE6-51E2-936D-702F73F66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252" y="1193800"/>
            <a:ext cx="9144000" cy="2387600"/>
          </a:xfrm>
          <a:solidFill>
            <a:schemeClr val="bg2">
              <a:lumMod val="75000"/>
              <a:alpha val="43096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D3258"/>
                </a:solidFill>
              </a:rPr>
              <a:t>From Complexity to Knowledge: Advanced Environmental Sample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B36D4-1B45-369D-7BED-0ECB160A9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252" y="3581399"/>
            <a:ext cx="9144000" cy="2894351"/>
          </a:xfrm>
          <a:solidFill>
            <a:schemeClr val="bg2">
              <a:lumMod val="75000"/>
              <a:alpha val="43000"/>
            </a:schemeClr>
          </a:solidFill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2000" dirty="0">
                <a:solidFill>
                  <a:schemeClr val="bg1"/>
                </a:solidFill>
                <a:cs typeface="Charcoal CY"/>
              </a:rPr>
              <a:t>Caroline Gauchotte-Lindsay</a:t>
            </a:r>
          </a:p>
          <a:p>
            <a:pPr algn="l">
              <a:spcBef>
                <a:spcPts val="0"/>
              </a:spcBef>
              <a:spcAft>
                <a:spcPts val="300"/>
              </a:spcAft>
              <a:defRPr/>
            </a:pPr>
            <a:br>
              <a:rPr lang="en-GB" sz="2000" dirty="0">
                <a:solidFill>
                  <a:schemeClr val="bg1"/>
                </a:solidFill>
                <a:cs typeface="Charcoal CY"/>
              </a:rPr>
            </a:br>
            <a:r>
              <a:rPr lang="en-GB" sz="2000" dirty="0" err="1">
                <a:solidFill>
                  <a:schemeClr val="bg1"/>
                </a:solidFill>
                <a:cs typeface="Charcoal CY"/>
              </a:rPr>
              <a:t>hiRACE</a:t>
            </a:r>
            <a:endParaRPr lang="en-GB" sz="2000" dirty="0">
              <a:solidFill>
                <a:schemeClr val="bg1"/>
              </a:solidFill>
              <a:cs typeface="Charcoal CY"/>
            </a:endParaRPr>
          </a:p>
          <a:p>
            <a:pPr algn="l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2000" dirty="0">
                <a:solidFill>
                  <a:schemeClr val="bg1"/>
                </a:solidFill>
                <a:cs typeface="Charcoal CY"/>
              </a:rPr>
              <a:t>Infrastructure and Environment</a:t>
            </a:r>
          </a:p>
          <a:p>
            <a:pPr algn="l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2000" dirty="0">
                <a:solidFill>
                  <a:schemeClr val="bg1"/>
                </a:solidFill>
                <a:cs typeface="Charcoal CY"/>
              </a:rPr>
              <a:t>James Watt School of Engineering- </a:t>
            </a:r>
          </a:p>
          <a:p>
            <a:pPr algn="l"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cs typeface="Charcoal CY"/>
              </a:rPr>
              <a:t>University of Glasgow</a:t>
            </a:r>
          </a:p>
          <a:p>
            <a:pPr algn="l"/>
            <a:r>
              <a:rPr lang="en-US" sz="1800" dirty="0">
                <a:solidFill>
                  <a:srgbClr val="002D4C"/>
                </a:solidFill>
                <a:cs typeface="Charcoal C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caroline.gauchotte-lindsay@glasgow.ac.uk</a:t>
            </a:r>
            <a:r>
              <a:rPr lang="en-US" sz="1800" dirty="0">
                <a:solidFill>
                  <a:srgbClr val="002D4C"/>
                </a:solidFill>
                <a:cs typeface="Charcoal CY"/>
              </a:rPr>
              <a:t>	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DBD87-786A-A782-D8F3-B7600BDD0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5671"/>
            <a:ext cx="12192000" cy="93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ADE8F-0701-C13D-6924-632BE0CA0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814369" cy="2387600"/>
          </a:xfrm>
          <a:prstGeom prst="rect">
            <a:avLst/>
          </a:prstGeom>
        </p:spPr>
      </p:pic>
      <p:pic>
        <p:nvPicPr>
          <p:cNvPr id="10" name="Picture 9" descr="HiRACE_portrait02.jpeg">
            <a:extLst>
              <a:ext uri="{FF2B5EF4-FFF2-40B4-BE49-F238E27FC236}">
                <a16:creationId xmlns:a16="http://schemas.microsoft.com/office/drawing/2014/main" id="{C5CC583A-0349-844D-FDBB-4502A81FB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34" y="386192"/>
            <a:ext cx="2015066" cy="10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9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FCA1-8350-814D-A3F1-A6617285B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956DA1-8F2A-19E5-2FBC-2C723E45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dirty="0">
                <a:cs typeface="Arial" panose="020B0604020202020204" pitchFamily="34" charset="0"/>
              </a:rPr>
              <a:t>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976A5-F653-1BF8-DD7F-C949E459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8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CCF3C6-438B-4684-C30E-819675A5E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9" y="2196157"/>
            <a:ext cx="2152236" cy="1752004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A067642-66E2-70B7-9D32-EC4FCE391A53}"/>
              </a:ext>
            </a:extLst>
          </p:cNvPr>
          <p:cNvGrpSpPr/>
          <p:nvPr/>
        </p:nvGrpSpPr>
        <p:grpSpPr>
          <a:xfrm>
            <a:off x="3630349" y="1495660"/>
            <a:ext cx="4443271" cy="3525486"/>
            <a:chOff x="3630349" y="1495660"/>
            <a:chExt cx="4443271" cy="3525486"/>
          </a:xfrm>
        </p:grpSpPr>
        <p:pic>
          <p:nvPicPr>
            <p:cNvPr id="9" name="Picture 8" descr="A graph of a graph showing oil and crude oil&#10;&#10;AI-generated content may be incorrect.">
              <a:extLst>
                <a:ext uri="{FF2B5EF4-FFF2-40B4-BE49-F238E27FC236}">
                  <a16:creationId xmlns:a16="http://schemas.microsoft.com/office/drawing/2014/main" id="{50AF3B3C-E198-7946-ED73-AFB1CACB7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0000" b="22125"/>
            <a:stretch>
              <a:fillRect/>
            </a:stretch>
          </p:blipFill>
          <p:spPr>
            <a:xfrm>
              <a:off x="3630349" y="1495660"/>
              <a:ext cx="4443271" cy="2363821"/>
            </a:xfrm>
            <a:prstGeom prst="rect">
              <a:avLst/>
            </a:prstGeom>
          </p:spPr>
        </p:pic>
        <p:pic>
          <p:nvPicPr>
            <p:cNvPr id="10" name="Picture 9" descr="A graph of a graph showing oil and crude oil&#10;&#10;AI-generated content may be incorrect.">
              <a:extLst>
                <a:ext uri="{FF2B5EF4-FFF2-40B4-BE49-F238E27FC236}">
                  <a16:creationId xmlns:a16="http://schemas.microsoft.com/office/drawing/2014/main" id="{D039BBB8-74A2-AE52-4543-23FD3C1EC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6301"/>
            <a:stretch>
              <a:fillRect/>
            </a:stretch>
          </p:blipFill>
          <p:spPr>
            <a:xfrm>
              <a:off x="3630349" y="3859481"/>
              <a:ext cx="4443271" cy="1161665"/>
            </a:xfrm>
            <a:prstGeom prst="rect">
              <a:avLst/>
            </a:prstGeom>
          </p:spPr>
        </p:pic>
      </p:grpSp>
      <p:pic>
        <p:nvPicPr>
          <p:cNvPr id="12" name="Picture 11" descr="A collection of different gas lines&#10;&#10;AI-generated content may be incorrect.">
            <a:extLst>
              <a:ext uri="{FF2B5EF4-FFF2-40B4-BE49-F238E27FC236}">
                <a16:creationId xmlns:a16="http://schemas.microsoft.com/office/drawing/2014/main" id="{D4C1BC94-5C29-352F-D6AE-0AA7F0AF33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306" r="13678" b="86621"/>
          <a:stretch>
            <a:fillRect/>
          </a:stretch>
        </p:blipFill>
        <p:spPr>
          <a:xfrm>
            <a:off x="8187590" y="1523169"/>
            <a:ext cx="935629" cy="9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B8AB8-EBAA-0EDC-ED8B-B58796480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CC2CDA-7E40-EAB8-EFF6-0D9C7CE9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dirty="0">
                <a:cs typeface="Arial" panose="020B0604020202020204" pitchFamily="34" charset="0"/>
              </a:rPr>
              <a:t>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04BDA-E107-EF1C-785F-1D71E69F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2" name="Picture 11" descr="A collection of different gas lines&#10;&#10;AI-generated content may be incorrect.">
            <a:extLst>
              <a:ext uri="{FF2B5EF4-FFF2-40B4-BE49-F238E27FC236}">
                <a16:creationId xmlns:a16="http://schemas.microsoft.com/office/drawing/2014/main" id="{63F96CA3-F02D-6BD7-7CE7-662F481F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306" r="13678" b="86621"/>
          <a:stretch>
            <a:fillRect/>
          </a:stretch>
        </p:blipFill>
        <p:spPr>
          <a:xfrm>
            <a:off x="8187590" y="1523169"/>
            <a:ext cx="935629" cy="917576"/>
          </a:xfrm>
          <a:prstGeom prst="rect">
            <a:avLst/>
          </a:prstGeom>
        </p:spPr>
      </p:pic>
      <p:pic>
        <p:nvPicPr>
          <p:cNvPr id="2" name="Picture 1" descr="A graph of a number of days&#10;&#10;AI-generated content may be incorrect.">
            <a:extLst>
              <a:ext uri="{FF2B5EF4-FFF2-40B4-BE49-F238E27FC236}">
                <a16:creationId xmlns:a16="http://schemas.microsoft.com/office/drawing/2014/main" id="{37DC90F0-82EA-B562-74A8-117571D2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322" y="1632438"/>
            <a:ext cx="4978268" cy="3172128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381A0B90-9903-FD36-AC16-2CB833BFB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4" y="2102009"/>
            <a:ext cx="2564046" cy="22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2330-98CF-3CF5-E4C5-CD65DE38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Caroline\20061224HO_NixonWriting_450.jpg">
            <a:extLst>
              <a:ext uri="{FF2B5EF4-FFF2-40B4-BE49-F238E27FC236}">
                <a16:creationId xmlns:a16="http://schemas.microsoft.com/office/drawing/2014/main" id="{9D1C0A1E-4542-76F8-A192-197E9424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EFE03F-2E64-2941-D104-E2305848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3A6D2-FF99-C457-D990-F7EDC3BD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17DF6-00BB-9035-0407-B9BF1B5BE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Caroline\20061224HO_NixonWriting_450.jpg">
            <a:extLst>
              <a:ext uri="{FF2B5EF4-FFF2-40B4-BE49-F238E27FC236}">
                <a16:creationId xmlns:a16="http://schemas.microsoft.com/office/drawing/2014/main" id="{1A26955F-04D2-9F9E-9BF2-0FB09913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7484AFD-4C40-0F2A-0249-9F38A755F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2" y="2142572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A92CD1-8E27-1627-2F9C-0E9B0AA3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8F010-7A57-8764-2686-191986BDE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E3EE7-82BD-B0D6-AA67-D3E888424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Caroline\20061224HO_NixonWriting_450.jpg">
            <a:extLst>
              <a:ext uri="{FF2B5EF4-FFF2-40B4-BE49-F238E27FC236}">
                <a16:creationId xmlns:a16="http://schemas.microsoft.com/office/drawing/2014/main" id="{349CF961-9859-97A3-EF65-4C39766D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72045D1-EAA6-0995-518D-A81F19D12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5" y="1981936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F6B7F9-E451-85E9-F91F-C9ECB096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045B1-3DA7-D739-012A-FB943A8F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4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8B98-0563-9D83-BAE1-91285ECB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6ADED10-8F53-FB94-3757-E315F1F4C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5" y="1981936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2DE8AF-8018-F5B4-6A52-E7B1DFD3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14E39-F708-B7BC-3777-A2483052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7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89E52-CBE4-D727-4201-DE4095419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09776B6-801C-01B1-EF2E-9E1FA3EB5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5" y="1981936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54CD70-6004-81E4-0E96-87B11FDB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83B87-8642-DEF9-59EB-C3918A50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8F4016-4622-1B49-20E3-9C4C67E5ADCE}"/>
              </a:ext>
            </a:extLst>
          </p:cNvPr>
          <p:cNvCxnSpPr/>
          <p:nvPr/>
        </p:nvCxnSpPr>
        <p:spPr>
          <a:xfrm>
            <a:off x="3817261" y="2879040"/>
            <a:ext cx="94253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22894-FE80-9978-11FE-0CA7FC8B753C}"/>
              </a:ext>
            </a:extLst>
          </p:cNvPr>
          <p:cNvGrpSpPr>
            <a:grpSpLocks noChangeAspect="1"/>
          </p:cNvGrpSpPr>
          <p:nvPr/>
        </p:nvGrpSpPr>
        <p:grpSpPr>
          <a:xfrm>
            <a:off x="4904619" y="1915178"/>
            <a:ext cx="3960000" cy="2181708"/>
            <a:chOff x="4746809" y="4207860"/>
            <a:chExt cx="4791086" cy="2639583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8817134E-EFAD-93C7-3813-CB3537759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661" y="4207860"/>
              <a:ext cx="2280234" cy="2639583"/>
            </a:xfrm>
            <a:prstGeom prst="rect">
              <a:avLst/>
            </a:prstGeom>
          </p:spPr>
        </p:pic>
        <p:pic>
          <p:nvPicPr>
            <p:cNvPr id="9" name="Picture 8" descr="A picture containing light, red&#10;&#10;Description automatically generated">
              <a:extLst>
                <a:ext uri="{FF2B5EF4-FFF2-40B4-BE49-F238E27FC236}">
                  <a16:creationId xmlns:a16="http://schemas.microsoft.com/office/drawing/2014/main" id="{46AC7315-E376-7679-EDD2-73548FF55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809" y="4257696"/>
              <a:ext cx="2324100" cy="248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08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18797-081B-673A-5B02-751AB12D8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60F00A8-11C1-F346-ECB2-11CE091F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5" y="1981936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8FAEA5-CCD3-E6A6-BF28-B2C32710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160B4-8C11-3637-1A19-76609E3A7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0B204E-AAF1-7206-1947-7685683C22FD}"/>
              </a:ext>
            </a:extLst>
          </p:cNvPr>
          <p:cNvCxnSpPr/>
          <p:nvPr/>
        </p:nvCxnSpPr>
        <p:spPr>
          <a:xfrm>
            <a:off x="3817261" y="2879040"/>
            <a:ext cx="94253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8F51FA0-35AC-6C9D-759A-8B3E732BFFE0}"/>
              </a:ext>
            </a:extLst>
          </p:cNvPr>
          <p:cNvGrpSpPr>
            <a:grpSpLocks noChangeAspect="1"/>
          </p:cNvGrpSpPr>
          <p:nvPr/>
        </p:nvGrpSpPr>
        <p:grpSpPr>
          <a:xfrm>
            <a:off x="4904619" y="1915178"/>
            <a:ext cx="3960000" cy="2181708"/>
            <a:chOff x="4746809" y="4207860"/>
            <a:chExt cx="4791086" cy="2639583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75E2B331-2372-6C77-C5DE-C38F10B54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661" y="4207860"/>
              <a:ext cx="2280234" cy="2639583"/>
            </a:xfrm>
            <a:prstGeom prst="rect">
              <a:avLst/>
            </a:prstGeom>
          </p:spPr>
        </p:pic>
        <p:pic>
          <p:nvPicPr>
            <p:cNvPr id="9" name="Picture 8" descr="A picture containing light, red&#10;&#10;Description automatically generated">
              <a:extLst>
                <a:ext uri="{FF2B5EF4-FFF2-40B4-BE49-F238E27FC236}">
                  <a16:creationId xmlns:a16="http://schemas.microsoft.com/office/drawing/2014/main" id="{62B5B3F6-F873-AEE5-1118-E756C5ED4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809" y="4257696"/>
              <a:ext cx="2324100" cy="248920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A60446-118A-06B5-80C2-BD2CD87A711B}"/>
              </a:ext>
            </a:extLst>
          </p:cNvPr>
          <p:cNvCxnSpPr/>
          <p:nvPr/>
        </p:nvCxnSpPr>
        <p:spPr>
          <a:xfrm>
            <a:off x="8739166" y="2879040"/>
            <a:ext cx="94253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5C936E-015C-D35C-ED83-402DD40F8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25" y="2543544"/>
            <a:ext cx="2333120" cy="5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11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5515-BBE3-FBB6-25AE-1123CC3D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BBDD250-0053-F329-7329-197F28190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75" y="1981936"/>
            <a:ext cx="2485610" cy="19351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95FDE9-EB33-410D-7E30-EDF3308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u="sng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en-GB" sz="3600" dirty="0">
                <a:cs typeface="Arial" panose="020B0604020202020204" pitchFamily="34" charset="0"/>
              </a:rPr>
              <a:t>-Targeted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63C2B-E6FC-98CB-019E-719CC04D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8A6C27-36D6-1D24-2317-F7BA3EEDB76B}"/>
              </a:ext>
            </a:extLst>
          </p:cNvPr>
          <p:cNvCxnSpPr/>
          <p:nvPr/>
        </p:nvCxnSpPr>
        <p:spPr>
          <a:xfrm>
            <a:off x="3817261" y="2879040"/>
            <a:ext cx="94253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F999211-4BF4-EBBE-F6A6-C37EC5585E45}"/>
              </a:ext>
            </a:extLst>
          </p:cNvPr>
          <p:cNvGrpSpPr>
            <a:grpSpLocks noChangeAspect="1"/>
          </p:cNvGrpSpPr>
          <p:nvPr/>
        </p:nvGrpSpPr>
        <p:grpSpPr>
          <a:xfrm>
            <a:off x="4904619" y="1915178"/>
            <a:ext cx="3960000" cy="2181708"/>
            <a:chOff x="4746809" y="4207860"/>
            <a:chExt cx="4791086" cy="2639583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EBA88B24-71FE-46AF-AAE0-A1CDE413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661" y="4207860"/>
              <a:ext cx="2280234" cy="2639583"/>
            </a:xfrm>
            <a:prstGeom prst="rect">
              <a:avLst/>
            </a:prstGeom>
          </p:spPr>
        </p:pic>
        <p:pic>
          <p:nvPicPr>
            <p:cNvPr id="9" name="Picture 8" descr="A picture containing light, red&#10;&#10;Description automatically generated">
              <a:extLst>
                <a:ext uri="{FF2B5EF4-FFF2-40B4-BE49-F238E27FC236}">
                  <a16:creationId xmlns:a16="http://schemas.microsoft.com/office/drawing/2014/main" id="{1EBD89FB-CCF8-1BAA-B553-119160F9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809" y="4257696"/>
              <a:ext cx="2324100" cy="248920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269E9E7-3326-658D-E7DA-3A7040ECB31F}"/>
              </a:ext>
            </a:extLst>
          </p:cNvPr>
          <p:cNvCxnSpPr/>
          <p:nvPr/>
        </p:nvCxnSpPr>
        <p:spPr>
          <a:xfrm>
            <a:off x="8739166" y="2879040"/>
            <a:ext cx="94253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7D322C-3E9C-F6A3-B430-5EBCC4798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25" y="2543544"/>
            <a:ext cx="2333120" cy="518471"/>
          </a:xfrm>
          <a:prstGeom prst="rect">
            <a:avLst/>
          </a:prstGeom>
        </p:spPr>
      </p:pic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053C2685-D772-4EEF-70FB-7655934F8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" y="4154686"/>
            <a:ext cx="3293027" cy="26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F67D-E2F3-373A-3511-6D80577F9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3EB1C-A8E6-F139-1710-9A6B0399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07DB28-EDDF-438C-A7BA-85489E20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Multivariate Analysis  for Interpretation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C1100D-2A86-7A30-3B1E-30802DCDF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5209"/>
            <a:ext cx="3556617" cy="2792186"/>
          </a:xfrm>
          <a:prstGeom prst="rect">
            <a:avLst/>
          </a:prstGeom>
        </p:spPr>
      </p:pic>
      <p:pic>
        <p:nvPicPr>
          <p:cNvPr id="27" name="Picture 26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B98D313-907D-E1BE-6978-DF830937A8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33"/>
          <a:stretch>
            <a:fillRect/>
          </a:stretch>
        </p:blipFill>
        <p:spPr>
          <a:xfrm>
            <a:off x="3844965" y="990978"/>
            <a:ext cx="2906486" cy="2792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5F1BC4-48D8-8DFD-BCEF-14562C0BE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671" y="3988928"/>
            <a:ext cx="3065904" cy="30659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AAF372-1988-CAF6-F79A-3B4F1A7954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4198"/>
          <a:stretch>
            <a:fillRect/>
          </a:stretch>
        </p:blipFill>
        <p:spPr>
          <a:xfrm>
            <a:off x="7840265" y="3636401"/>
            <a:ext cx="2747727" cy="2791043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F9C34546-0689-61F2-41C7-5ED72855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71" y="967436"/>
            <a:ext cx="3248647" cy="22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0EC720C1-A47E-4C1C-CC83-2B9F5F067C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1"/>
          <a:stretch>
            <a:fillRect/>
          </a:stretch>
        </p:blipFill>
        <p:spPr>
          <a:xfrm>
            <a:off x="817907" y="2234098"/>
            <a:ext cx="1505415" cy="14023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C1A13FE-0720-E08D-ED73-B0E974F31C8B}"/>
              </a:ext>
            </a:extLst>
          </p:cNvPr>
          <p:cNvSpPr txBox="1"/>
          <p:nvPr/>
        </p:nvSpPr>
        <p:spPr>
          <a:xfrm>
            <a:off x="1103087" y="2032906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9215A-71C4-42FC-C0BA-409E3D33EDFC}"/>
              </a:ext>
            </a:extLst>
          </p:cNvPr>
          <p:cNvSpPr txBox="1"/>
          <p:nvPr/>
        </p:nvSpPr>
        <p:spPr>
          <a:xfrm rot="16200000">
            <a:off x="288755" y="2750582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6D3D84-F586-0719-387E-54B95CF9B139}"/>
              </a:ext>
            </a:extLst>
          </p:cNvPr>
          <p:cNvSpPr txBox="1"/>
          <p:nvPr/>
        </p:nvSpPr>
        <p:spPr>
          <a:xfrm>
            <a:off x="845603" y="6478111"/>
            <a:ext cx="198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matrix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7F417D-B411-7E01-CC05-8809B32F2FB2}"/>
              </a:ext>
            </a:extLst>
          </p:cNvPr>
          <p:cNvSpPr txBox="1"/>
          <p:nvPr/>
        </p:nvSpPr>
        <p:spPr>
          <a:xfrm>
            <a:off x="4154707" y="6478111"/>
            <a:ext cx="279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 Heatmap/</a:t>
            </a:r>
            <a:r>
              <a:rPr lang="en-US" dirty="0" err="1"/>
              <a:t>Clustergram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B735C7-867B-6A82-F8DD-00702167C20C}"/>
              </a:ext>
            </a:extLst>
          </p:cNvPr>
          <p:cNvSpPr txBox="1"/>
          <p:nvPr/>
        </p:nvSpPr>
        <p:spPr>
          <a:xfrm>
            <a:off x="4082683" y="3451735"/>
            <a:ext cx="243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4992D4-9BFC-048F-1AF6-DE19F197EA1C}"/>
              </a:ext>
            </a:extLst>
          </p:cNvPr>
          <p:cNvSpPr txBox="1"/>
          <p:nvPr/>
        </p:nvSpPr>
        <p:spPr>
          <a:xfrm>
            <a:off x="8378651" y="3429000"/>
            <a:ext cx="20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PCA- unsupervised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EAEC16-3D1E-EBB8-2772-208797941D7A}"/>
              </a:ext>
            </a:extLst>
          </p:cNvPr>
          <p:cNvSpPr txBox="1"/>
          <p:nvPr/>
        </p:nvSpPr>
        <p:spPr>
          <a:xfrm>
            <a:off x="8314596" y="6488668"/>
            <a:ext cx="21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PLS-DA- supervised</a:t>
            </a:r>
          </a:p>
        </p:txBody>
      </p:sp>
    </p:spTree>
    <p:extLst>
      <p:ext uri="{BB962C8B-B14F-4D97-AF65-F5344CB8AC3E}">
        <p14:creationId xmlns:p14="http://schemas.microsoft.com/office/powerpoint/2010/main" val="390222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205" y="103045"/>
            <a:ext cx="8952345" cy="1325563"/>
          </a:xfrm>
        </p:spPr>
        <p:txBody>
          <a:bodyPr/>
          <a:lstStyle/>
          <a:p>
            <a:r>
              <a:rPr lang="en-US" b="1" dirty="0"/>
              <a:t>Acknowledgments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78" y="4437972"/>
            <a:ext cx="260039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hiRACE</a:t>
            </a:r>
            <a:r>
              <a:rPr lang="en-US" b="1" i="1" dirty="0">
                <a:latin typeface="Arial"/>
                <a:cs typeface="Arial"/>
              </a:rPr>
              <a:t> Lab- </a:t>
            </a:r>
          </a:p>
          <a:p>
            <a:r>
              <a:rPr lang="en-US" b="1" i="1" dirty="0">
                <a:latin typeface="Arial"/>
                <a:cs typeface="Arial"/>
              </a:rPr>
              <a:t>Current members</a:t>
            </a:r>
          </a:p>
          <a:p>
            <a:r>
              <a:rPr lang="en-US" sz="1600" dirty="0">
                <a:latin typeface="Arial"/>
                <a:cs typeface="Arial"/>
              </a:rPr>
              <a:t>Sophie Singer</a:t>
            </a:r>
          </a:p>
          <a:p>
            <a:r>
              <a:rPr lang="en-US" sz="1600" dirty="0">
                <a:latin typeface="Arial"/>
                <a:cs typeface="Arial"/>
              </a:rPr>
              <a:t>Madelyn Murphy</a:t>
            </a:r>
          </a:p>
          <a:p>
            <a:r>
              <a:rPr lang="en-US" sz="1600" dirty="0">
                <a:latin typeface="Arial"/>
                <a:cs typeface="Arial"/>
              </a:rPr>
              <a:t>Ali </a:t>
            </a:r>
            <a:r>
              <a:rPr lang="en-US" sz="1600" dirty="0" err="1">
                <a:latin typeface="Arial"/>
                <a:cs typeface="Arial"/>
              </a:rPr>
              <a:t>Swedan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Victor </a:t>
            </a:r>
            <a:r>
              <a:rPr lang="en-US" sz="1600" dirty="0" err="1">
                <a:latin typeface="Arial"/>
                <a:cs typeface="Arial"/>
              </a:rPr>
              <a:t>Baridom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Giador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Carla </a:t>
            </a:r>
            <a:r>
              <a:rPr lang="en-US" sz="1600" dirty="0" err="1">
                <a:latin typeface="Arial"/>
                <a:cs typeface="Arial"/>
              </a:rPr>
              <a:t>Comadran</a:t>
            </a:r>
            <a:r>
              <a:rPr lang="en-US" sz="1600" dirty="0">
                <a:latin typeface="Arial"/>
                <a:cs typeface="Arial"/>
              </a:rPr>
              <a:t> Casas</a:t>
            </a:r>
          </a:p>
          <a:p>
            <a:r>
              <a:rPr lang="en-US" sz="1600" b="1" dirty="0">
                <a:latin typeface="Arial"/>
                <a:cs typeface="Arial"/>
              </a:rPr>
              <a:t>Dr </a:t>
            </a:r>
            <a:r>
              <a:rPr lang="en-US" sz="1600" b="1" dirty="0" err="1">
                <a:latin typeface="Arial"/>
                <a:cs typeface="Arial"/>
              </a:rPr>
              <a:t>Baptise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Poursat</a:t>
            </a:r>
            <a:endParaRPr lang="en-US" sz="1600" b="1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0550" y="103045"/>
            <a:ext cx="48910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/>
                <a:cs typeface="Arial"/>
              </a:rPr>
              <a:t>Collaborators on the presented projects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Dr Umer Ijaz,</a:t>
            </a:r>
          </a:p>
          <a:p>
            <a:r>
              <a:rPr lang="en-US" dirty="0">
                <a:latin typeface="Arial"/>
                <a:cs typeface="Arial"/>
              </a:rPr>
              <a:t>Dr Justin Sperling,</a:t>
            </a:r>
          </a:p>
          <a:p>
            <a:r>
              <a:rPr lang="en-US" dirty="0">
                <a:latin typeface="Arial"/>
                <a:cs typeface="Arial"/>
              </a:rPr>
              <a:t>Dr William </a:t>
            </a:r>
            <a:r>
              <a:rPr lang="en-US" dirty="0" err="1">
                <a:latin typeface="Arial"/>
                <a:cs typeface="Arial"/>
              </a:rPr>
              <a:t>Peverl</a:t>
            </a:r>
            <a:r>
              <a:rPr lang="en-US" dirty="0">
                <a:latin typeface="Arial"/>
                <a:cs typeface="Arial"/>
              </a:rPr>
              <a:t>,</a:t>
            </a:r>
          </a:p>
          <a:p>
            <a:r>
              <a:rPr lang="en-US" dirty="0">
                <a:latin typeface="Arial"/>
                <a:cs typeface="Arial"/>
              </a:rPr>
              <a:t>Professor Alasdair Clark</a:t>
            </a:r>
          </a:p>
          <a:p>
            <a:r>
              <a:rPr lang="en-US" dirty="0">
                <a:latin typeface="Arial"/>
                <a:cs typeface="Arial"/>
              </a:rPr>
              <a:t>University of Glasgow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Mara Knapp- University of Strathclyde</a:t>
            </a:r>
          </a:p>
          <a:p>
            <a:r>
              <a:rPr lang="en-US" dirty="0">
                <a:latin typeface="Arial"/>
                <a:cs typeface="Arial"/>
              </a:rPr>
              <a:t>Dr  </a:t>
            </a:r>
            <a:r>
              <a:rPr lang="en-US" dirty="0" err="1">
                <a:latin typeface="Arial"/>
                <a:cs typeface="Arial"/>
              </a:rPr>
              <a:t>Kryzstof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Kapusta</a:t>
            </a:r>
            <a:r>
              <a:rPr lang="en-US" dirty="0">
                <a:latin typeface="Arial"/>
                <a:cs typeface="Arial"/>
              </a:rPr>
              <a:t>- GIG, Poland</a:t>
            </a:r>
          </a:p>
          <a:p>
            <a:r>
              <a:rPr lang="en-US" dirty="0">
                <a:latin typeface="Arial"/>
                <a:cs typeface="Arial"/>
              </a:rPr>
              <a:t>Prof John Langley- University of Southampton</a:t>
            </a:r>
          </a:p>
          <a:p>
            <a:r>
              <a:rPr lang="en-US" dirty="0">
                <a:latin typeface="Arial"/>
                <a:cs typeface="Arial"/>
              </a:rPr>
              <a:t>Dr Juan Ye- University of St Andrews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F19B0D-A5A0-7E71-FB50-015671756B0B}"/>
              </a:ext>
            </a:extLst>
          </p:cNvPr>
          <p:cNvGrpSpPr/>
          <p:nvPr/>
        </p:nvGrpSpPr>
        <p:grpSpPr>
          <a:xfrm>
            <a:off x="-99503" y="1992663"/>
            <a:ext cx="2756959" cy="1886440"/>
            <a:chOff x="8806646" y="4813109"/>
            <a:chExt cx="3280259" cy="20428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0680" y="5965741"/>
              <a:ext cx="886225" cy="89025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12ECFC-248C-3C3F-5C41-EA3CC6961F96}"/>
                </a:ext>
              </a:extLst>
            </p:cNvPr>
            <p:cNvGrpSpPr/>
            <p:nvPr/>
          </p:nvGrpSpPr>
          <p:grpSpPr>
            <a:xfrm>
              <a:off x="8806646" y="4813109"/>
              <a:ext cx="3015545" cy="2022018"/>
              <a:chOff x="8692346" y="4681594"/>
              <a:chExt cx="3015545" cy="2022018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8406" y="5023676"/>
                <a:ext cx="929485" cy="929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3070" y="5086946"/>
                <a:ext cx="866215" cy="86621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90421" y="5086946"/>
                <a:ext cx="886849" cy="88684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692346" y="4681594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>
                    <a:latin typeface="Arial"/>
                    <a:cs typeface="Arial"/>
                  </a:rPr>
                  <a:t>Funders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pic>
            <p:nvPicPr>
              <p:cNvPr id="18" name="Picture 1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0E050F1-D082-4353-9A10-0060CDE06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723" y="6038157"/>
                <a:ext cx="2255780" cy="665455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19017D-1D01-8B7F-F33F-87738BD90AF4}"/>
              </a:ext>
            </a:extLst>
          </p:cNvPr>
          <p:cNvSpPr txBox="1"/>
          <p:nvPr/>
        </p:nvSpPr>
        <p:spPr>
          <a:xfrm>
            <a:off x="2622769" y="4269848"/>
            <a:ext cx="6097978" cy="258532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Former members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 Jeanine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Lenselink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 Kate Fell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/>
                <a:cs typeface="Arial"/>
              </a:rPr>
              <a:t>Dr Mark </a:t>
            </a:r>
            <a:r>
              <a:rPr lang="en-US" sz="1600" b="1" dirty="0" err="1">
                <a:latin typeface="Arial"/>
                <a:cs typeface="Arial"/>
              </a:rPr>
              <a:t>Stillings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</a:t>
            </a:r>
            <a:r>
              <a:rPr lang="en-US" sz="1600" dirty="0" err="1">
                <a:latin typeface="Arial"/>
                <a:cs typeface="Arial"/>
              </a:rPr>
              <a:t>Ioannis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Sampsonidis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Ili Farhana Binti Mohamad Ali Nasri</a:t>
            </a:r>
          </a:p>
          <a:p>
            <a:r>
              <a:rPr lang="en-US" sz="1600" dirty="0">
                <a:latin typeface="Arial"/>
                <a:cs typeface="Arial"/>
              </a:rPr>
              <a:t>Dr Celeste </a:t>
            </a:r>
            <a:r>
              <a:rPr lang="en-US" sz="1600" dirty="0" err="1">
                <a:latin typeface="Arial"/>
                <a:cs typeface="Arial"/>
              </a:rPr>
              <a:t>Felion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Franziska Tuerk</a:t>
            </a:r>
          </a:p>
          <a:p>
            <a:r>
              <a:rPr lang="en-US" sz="1600" dirty="0">
                <a:latin typeface="Arial"/>
                <a:cs typeface="Arial"/>
              </a:rPr>
              <a:t>Dr Elmira </a:t>
            </a:r>
            <a:r>
              <a:rPr lang="en-US" sz="1600" dirty="0" err="1">
                <a:latin typeface="Arial"/>
                <a:cs typeface="Arial"/>
              </a:rPr>
              <a:t>Khaskar</a:t>
            </a:r>
            <a:r>
              <a:rPr lang="en-US" sz="1600" dirty="0">
                <a:latin typeface="Arial"/>
                <a:cs typeface="Arial"/>
              </a:rPr>
              <a:t> Najafi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Anca </a:t>
            </a:r>
            <a:r>
              <a:rPr lang="en-US" sz="1600" dirty="0" err="1">
                <a:latin typeface="Arial"/>
                <a:cs typeface="Arial"/>
              </a:rPr>
              <a:t>Amariei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Maricela Blair</a:t>
            </a:r>
          </a:p>
          <a:p>
            <a:r>
              <a:rPr lang="en-US" sz="1600" b="1" dirty="0">
                <a:latin typeface="Arial"/>
                <a:cs typeface="Arial"/>
              </a:rPr>
              <a:t>Dr Felipe Sepulveda Olea</a:t>
            </a:r>
          </a:p>
          <a:p>
            <a:r>
              <a:rPr lang="en-US" sz="1600" dirty="0">
                <a:latin typeface="Arial"/>
                <a:cs typeface="Arial"/>
              </a:rPr>
              <a:t>Dr Kevin Bayle</a:t>
            </a:r>
          </a:p>
          <a:p>
            <a:r>
              <a:rPr lang="en-US" sz="1600" dirty="0">
                <a:latin typeface="Arial"/>
                <a:cs typeface="Arial"/>
              </a:rPr>
              <a:t>Dr Carla </a:t>
            </a:r>
            <a:r>
              <a:rPr lang="en-US" sz="1600" dirty="0" err="1">
                <a:latin typeface="Arial"/>
                <a:cs typeface="Arial"/>
              </a:rPr>
              <a:t>Cebula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Dr Julie </a:t>
            </a:r>
            <a:r>
              <a:rPr lang="en-US" sz="1600" dirty="0" err="1">
                <a:latin typeface="Arial"/>
                <a:cs typeface="Arial"/>
              </a:rPr>
              <a:t>Jebsen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Mircea </a:t>
            </a:r>
            <a:r>
              <a:rPr lang="en-US" sz="1600" dirty="0" err="1">
                <a:latin typeface="Arial"/>
                <a:cs typeface="Arial"/>
              </a:rPr>
              <a:t>Martiniuc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Dr Laurie Savage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9" name="Picture 18" descr="A group of people sitting outside&#10;&#10;Description automatically generated with low confidence">
            <a:extLst>
              <a:ext uri="{FF2B5EF4-FFF2-40B4-BE49-F238E27FC236}">
                <a16:creationId xmlns:a16="http://schemas.microsoft.com/office/drawing/2014/main" id="{EC7000E7-3859-D671-F1F2-4390104C3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00" y="1220655"/>
            <a:ext cx="3672092" cy="2755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A5726-F515-D0CE-FE65-CF11FD8370EF}"/>
              </a:ext>
            </a:extLst>
          </p:cNvPr>
          <p:cNvSpPr txBox="1"/>
          <p:nvPr/>
        </p:nvSpPr>
        <p:spPr>
          <a:xfrm>
            <a:off x="8529478" y="4908460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Leco-</a:t>
            </a:r>
            <a:r>
              <a:rPr lang="en-US" dirty="0">
                <a:latin typeface="Arial"/>
                <a:cs typeface="Arial"/>
              </a:rPr>
              <a:t> Alan Griffiths, Nick Jones</a:t>
            </a:r>
          </a:p>
          <a:p>
            <a:r>
              <a:rPr lang="en-US" b="1" dirty="0">
                <a:latin typeface="Arial"/>
                <a:cs typeface="Arial"/>
              </a:rPr>
              <a:t>Scottish Water</a:t>
            </a:r>
            <a:r>
              <a:rPr lang="en-US" dirty="0">
                <a:latin typeface="Arial"/>
                <a:cs typeface="Arial"/>
              </a:rPr>
              <a:t>- Graeme Moore</a:t>
            </a:r>
          </a:p>
          <a:p>
            <a:r>
              <a:rPr lang="en-US" b="1" dirty="0">
                <a:latin typeface="Arial"/>
                <a:cs typeface="Arial"/>
              </a:rPr>
              <a:t>ERS</a:t>
            </a:r>
            <a:r>
              <a:rPr lang="en-US" dirty="0">
                <a:latin typeface="Arial"/>
                <a:cs typeface="Arial"/>
              </a:rPr>
              <a:t>- Tom </a:t>
            </a:r>
            <a:r>
              <a:rPr lang="en-US" dirty="0" err="1">
                <a:latin typeface="Arial"/>
                <a:cs typeface="Arial"/>
              </a:rPr>
              <a:t>Aspray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Spraying Systems Co</a:t>
            </a:r>
            <a:r>
              <a:rPr lang="en-US" dirty="0">
                <a:latin typeface="Arial"/>
                <a:cs typeface="Arial"/>
              </a:rPr>
              <a:t>.-Rudi Schick,</a:t>
            </a:r>
          </a:p>
          <a:p>
            <a:r>
              <a:rPr lang="en-US" dirty="0">
                <a:latin typeface="Arial"/>
                <a:cs typeface="Arial"/>
              </a:rPr>
              <a:t>Chad Sipperley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5A1D05B-7428-7BA8-C282-AE34588F2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52" y="3789727"/>
            <a:ext cx="1730278" cy="648854"/>
          </a:xfrm>
          <a:prstGeom prst="rect">
            <a:avLst/>
          </a:prstGeom>
        </p:spPr>
      </p:pic>
      <p:pic>
        <p:nvPicPr>
          <p:cNvPr id="3" name="Picture 2" descr="Scottish Water logo">
            <a:extLst>
              <a:ext uri="{FF2B5EF4-FFF2-40B4-BE49-F238E27FC236}">
                <a16:creationId xmlns:a16="http://schemas.microsoft.com/office/drawing/2014/main" id="{7D73BE06-E054-283B-82C4-204834DE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48" y="3549023"/>
            <a:ext cx="2088247" cy="9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CD027-726F-E6A0-10F2-0351582B4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3" name="Picture 12" descr="HiRACE_portrait02.jpeg">
            <a:extLst>
              <a:ext uri="{FF2B5EF4-FFF2-40B4-BE49-F238E27FC236}">
                <a16:creationId xmlns:a16="http://schemas.microsoft.com/office/drawing/2014/main" id="{0374CCFC-781E-C0C1-2B25-E3BB6D309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6" y="3938321"/>
            <a:ext cx="1054531" cy="5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56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801A55-451F-32C6-76BE-44C5F854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pic>
        <p:nvPicPr>
          <p:cNvPr id="6" name="Picture 5" descr="IMG_3027.JPG">
            <a:extLst>
              <a:ext uri="{FF2B5EF4-FFF2-40B4-BE49-F238E27FC236}">
                <a16:creationId xmlns:a16="http://schemas.microsoft.com/office/drawing/2014/main" id="{6BFCFA33-0559-F0E7-AB24-57E11737F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30" y="2327021"/>
            <a:ext cx="1841576" cy="1381182"/>
          </a:xfrm>
          <a:prstGeom prst="rect">
            <a:avLst/>
          </a:prstGeom>
        </p:spPr>
      </p:pic>
      <p:pic>
        <p:nvPicPr>
          <p:cNvPr id="7" name="Picture 6" descr="IMG_3028.JPG">
            <a:extLst>
              <a:ext uri="{FF2B5EF4-FFF2-40B4-BE49-F238E27FC236}">
                <a16:creationId xmlns:a16="http://schemas.microsoft.com/office/drawing/2014/main" id="{4D22FEDC-6793-6B36-159D-945E7C814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362" r="9583" b="2360"/>
          <a:stretch/>
        </p:blipFill>
        <p:spPr>
          <a:xfrm>
            <a:off x="2203027" y="2136074"/>
            <a:ext cx="1841576" cy="1791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E51106-8D18-FD20-C8FF-7C96B74F8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6A368637-9B24-5B8E-A5F0-400D4C2E5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C2F7AE-31ED-5B49-FA76-571033279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266701-E2EF-3F5E-4AD6-8D0C618AEB2C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DC9D4E-9038-7479-F61E-69A4405203EA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AC509B-4E46-AFD0-404C-7A898992CEE0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9A31086-F841-EB0A-2B27-F86DB1FFA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59A72D-F8E0-7599-41DF-E40E7979A9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7829"/>
          <a:stretch>
            <a:fillRect/>
          </a:stretch>
        </p:blipFill>
        <p:spPr>
          <a:xfrm>
            <a:off x="7421031" y="3956742"/>
            <a:ext cx="3325386" cy="27365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9F9F0F-E42A-EC37-932B-A5AB92D18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8324" y="4116483"/>
            <a:ext cx="3725462" cy="24535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26D0AE-7DFD-9456-7F72-2F5F8DFD34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2532" t="17890" b="17493"/>
          <a:stretch>
            <a:fillRect/>
          </a:stretch>
        </p:blipFill>
        <p:spPr>
          <a:xfrm>
            <a:off x="5801276" y="3928026"/>
            <a:ext cx="1076623" cy="26930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E8364A-D165-6983-36EC-555C0F87596B}"/>
              </a:ext>
            </a:extLst>
          </p:cNvPr>
          <p:cNvSpPr txBox="1"/>
          <p:nvPr/>
        </p:nvSpPr>
        <p:spPr>
          <a:xfrm>
            <a:off x="5217007" y="2972355"/>
            <a:ext cx="2204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Polycyclic aromatic hydrocarbons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85727C-A9C9-8056-81CD-AE4643EC1E7A}"/>
              </a:ext>
            </a:extLst>
          </p:cNvPr>
          <p:cNvSpPr txBox="1"/>
          <p:nvPr/>
        </p:nvSpPr>
        <p:spPr>
          <a:xfrm>
            <a:off x="2802252" y="389747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2C80"/>
                </a:solidFill>
              </a:rPr>
              <a:t>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92E39D-D643-AB7B-718D-176240C329D4}"/>
              </a:ext>
            </a:extLst>
          </p:cNvPr>
          <p:cNvSpPr txBox="1"/>
          <p:nvPr/>
        </p:nvSpPr>
        <p:spPr>
          <a:xfrm>
            <a:off x="8704806" y="3712811"/>
            <a:ext cx="6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FDFF"/>
                </a:solidFill>
              </a:rPr>
              <a:t>COV</a:t>
            </a:r>
          </a:p>
        </p:txBody>
      </p:sp>
    </p:spTree>
    <p:extLst>
      <p:ext uri="{BB962C8B-B14F-4D97-AF65-F5344CB8AC3E}">
        <p14:creationId xmlns:p14="http://schemas.microsoft.com/office/powerpoint/2010/main" val="171794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5EF47-4ABA-67F4-4B8C-A2097A0C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C697553-1663-EEDB-4307-7C292D7CD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pic>
        <p:nvPicPr>
          <p:cNvPr id="6" name="Picture 5" descr="IMG_3027.JPG">
            <a:extLst>
              <a:ext uri="{FF2B5EF4-FFF2-40B4-BE49-F238E27FC236}">
                <a16:creationId xmlns:a16="http://schemas.microsoft.com/office/drawing/2014/main" id="{87511E67-FF6B-1D81-4171-0CAAA17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30" y="2327021"/>
            <a:ext cx="1841576" cy="1381182"/>
          </a:xfrm>
          <a:prstGeom prst="rect">
            <a:avLst/>
          </a:prstGeom>
        </p:spPr>
      </p:pic>
      <p:pic>
        <p:nvPicPr>
          <p:cNvPr id="7" name="Picture 6" descr="IMG_3028.JPG">
            <a:extLst>
              <a:ext uri="{FF2B5EF4-FFF2-40B4-BE49-F238E27FC236}">
                <a16:creationId xmlns:a16="http://schemas.microsoft.com/office/drawing/2014/main" id="{EAF4C0CC-359A-05EC-6327-6D9C40FC0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362" r="9583" b="2360"/>
          <a:stretch/>
        </p:blipFill>
        <p:spPr>
          <a:xfrm>
            <a:off x="2203027" y="2136074"/>
            <a:ext cx="1841576" cy="1791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4AAA2C-FA09-352E-C047-627DCFA55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A58B6BAA-29AB-8C20-4AA4-B153BF279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4625AE-1D23-84DD-5D46-86CDF2EB6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FA35B0-3D94-B781-B919-74DB07DE482D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A11781-5C8B-D3C1-2D63-42A6126F2517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748B05-7688-ACF9-0B23-6D5457845AB5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BAA06EE-C3B4-1F19-5886-2DDCD0C6C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" name="Picture 1" descr="Figure 1.png">
            <a:extLst>
              <a:ext uri="{FF2B5EF4-FFF2-40B4-BE49-F238E27FC236}">
                <a16:creationId xmlns:a16="http://schemas.microsoft.com/office/drawing/2014/main" id="{3F93FD0B-4138-AD99-EC2D-AEC1D68D96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47905" b="67142"/>
          <a:stretch>
            <a:fillRect/>
          </a:stretch>
        </p:blipFill>
        <p:spPr>
          <a:xfrm>
            <a:off x="791692" y="4082143"/>
            <a:ext cx="4726609" cy="2736341"/>
          </a:xfrm>
          <a:prstGeom prst="rect">
            <a:avLst/>
          </a:prstGeom>
        </p:spPr>
      </p:pic>
      <p:pic>
        <p:nvPicPr>
          <p:cNvPr id="4" name="Picture 3" descr="Figure 1.png">
            <a:extLst>
              <a:ext uri="{FF2B5EF4-FFF2-40B4-BE49-F238E27FC236}">
                <a16:creationId xmlns:a16="http://schemas.microsoft.com/office/drawing/2014/main" id="{E69251CE-2F84-F17E-9189-204836107B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6" t="387" b="66755"/>
          <a:stretch>
            <a:fillRect/>
          </a:stretch>
        </p:blipFill>
        <p:spPr>
          <a:xfrm>
            <a:off x="6758547" y="4089195"/>
            <a:ext cx="4726609" cy="27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1F60-E877-1259-934D-87818C5C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C1AAE31-1DD4-DA23-233E-503FD340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pic>
        <p:nvPicPr>
          <p:cNvPr id="6" name="Picture 5" descr="IMG_3027.JPG">
            <a:extLst>
              <a:ext uri="{FF2B5EF4-FFF2-40B4-BE49-F238E27FC236}">
                <a16:creationId xmlns:a16="http://schemas.microsoft.com/office/drawing/2014/main" id="{BC7A3313-F10E-07BB-6183-16989577E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30" y="2327021"/>
            <a:ext cx="1841576" cy="1381182"/>
          </a:xfrm>
          <a:prstGeom prst="rect">
            <a:avLst/>
          </a:prstGeom>
        </p:spPr>
      </p:pic>
      <p:pic>
        <p:nvPicPr>
          <p:cNvPr id="7" name="Picture 6" descr="IMG_3028.JPG">
            <a:extLst>
              <a:ext uri="{FF2B5EF4-FFF2-40B4-BE49-F238E27FC236}">
                <a16:creationId xmlns:a16="http://schemas.microsoft.com/office/drawing/2014/main" id="{5241A97F-C244-DB6D-8559-5B8BAAB4B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362" r="9583" b="2360"/>
          <a:stretch/>
        </p:blipFill>
        <p:spPr>
          <a:xfrm>
            <a:off x="2203027" y="2136074"/>
            <a:ext cx="1841576" cy="1791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F820F2-0855-2299-B66D-AF66D0CD9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E1FAF872-9F08-B87D-73E0-8B23ED825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FEA422-167F-A71C-5366-933222862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E31F66-FB1A-77E4-B1CA-86AB309CCB1D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A0F095-DEA5-1698-7578-223786F91D8C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D93216-0834-E4DA-AAF0-251B9E82004D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9DB5EDD-CBEF-8877-CED6-9658F27D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" name="Picture 1" descr="Figure 1.png">
            <a:extLst>
              <a:ext uri="{FF2B5EF4-FFF2-40B4-BE49-F238E27FC236}">
                <a16:creationId xmlns:a16="http://schemas.microsoft.com/office/drawing/2014/main" id="{09C67654-E35C-37AC-2562-0011636F66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47905" b="67142"/>
          <a:stretch>
            <a:fillRect/>
          </a:stretch>
        </p:blipFill>
        <p:spPr>
          <a:xfrm>
            <a:off x="791692" y="4082143"/>
            <a:ext cx="4726609" cy="2736341"/>
          </a:xfrm>
          <a:prstGeom prst="rect">
            <a:avLst/>
          </a:prstGeom>
        </p:spPr>
      </p:pic>
      <p:pic>
        <p:nvPicPr>
          <p:cNvPr id="4" name="Picture 3" descr="Figure 1.png">
            <a:extLst>
              <a:ext uri="{FF2B5EF4-FFF2-40B4-BE49-F238E27FC236}">
                <a16:creationId xmlns:a16="http://schemas.microsoft.com/office/drawing/2014/main" id="{58F68FCE-12A0-94A6-7105-F54E45BFE9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6" t="387" b="66755"/>
          <a:stretch>
            <a:fillRect/>
          </a:stretch>
        </p:blipFill>
        <p:spPr>
          <a:xfrm>
            <a:off x="6758547" y="4089195"/>
            <a:ext cx="4726609" cy="2736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0603D3-FA8C-CC1B-E04B-F95051B654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647" y="2537128"/>
            <a:ext cx="3335496" cy="23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512A8-368E-BBEA-B270-F5BCCCAF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76C7281-6E14-967D-F9BB-2A1062594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pic>
        <p:nvPicPr>
          <p:cNvPr id="6" name="Picture 5" descr="IMG_3027.JPG">
            <a:extLst>
              <a:ext uri="{FF2B5EF4-FFF2-40B4-BE49-F238E27FC236}">
                <a16:creationId xmlns:a16="http://schemas.microsoft.com/office/drawing/2014/main" id="{A0CE1336-B515-B0AC-3BE4-0D5F8DC8F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30" y="2327021"/>
            <a:ext cx="1841576" cy="1381182"/>
          </a:xfrm>
          <a:prstGeom prst="rect">
            <a:avLst/>
          </a:prstGeom>
        </p:spPr>
      </p:pic>
      <p:pic>
        <p:nvPicPr>
          <p:cNvPr id="7" name="Picture 6" descr="IMG_3028.JPG">
            <a:extLst>
              <a:ext uri="{FF2B5EF4-FFF2-40B4-BE49-F238E27FC236}">
                <a16:creationId xmlns:a16="http://schemas.microsoft.com/office/drawing/2014/main" id="{4C751F02-E2C7-DFAB-119F-FED165DD3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362" r="9583" b="2360"/>
          <a:stretch/>
        </p:blipFill>
        <p:spPr>
          <a:xfrm>
            <a:off x="2203027" y="2136074"/>
            <a:ext cx="1841576" cy="1791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4270FD-8937-911E-E5CC-D5E20959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0605A083-A9E8-6503-32D2-241AD3937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A42DA9-3E7F-44FB-474B-88C63A6B6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86C246-6CA3-3A17-C146-696FF4C1FF42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D7576C-CD56-3E36-E361-EAF1082BC77D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0D3DE2-78A5-6183-E052-6EA96C19D404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FCCD454-6D1A-2214-DCCB-44BB0D45D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FECB2-7AF9-147A-6DA6-501233EC4E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090" b="21861"/>
          <a:stretch/>
        </p:blipFill>
        <p:spPr>
          <a:xfrm>
            <a:off x="1906925" y="4021200"/>
            <a:ext cx="2137678" cy="28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98B1B-F499-FE4E-28AB-003D876265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731" b="22371"/>
          <a:stretch/>
        </p:blipFill>
        <p:spPr>
          <a:xfrm>
            <a:off x="7846571" y="4021200"/>
            <a:ext cx="2705109" cy="2836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022AAE-3DC9-DCFF-FD7B-90121C4BA720}"/>
              </a:ext>
            </a:extLst>
          </p:cNvPr>
          <p:cNvSpPr txBox="1"/>
          <p:nvPr/>
        </p:nvSpPr>
        <p:spPr>
          <a:xfrm>
            <a:off x="4774393" y="4454715"/>
            <a:ext cx="235130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 dirty="0"/>
              <a:t>Operational Taxonomic Units</a:t>
            </a:r>
          </a:p>
          <a:p>
            <a:pPr>
              <a:buNone/>
            </a:pPr>
            <a:r>
              <a:rPr lang="en-GB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6374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36AE9-8AF7-6939-E7F0-53B6ECF5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949AFF3-9AB8-785C-CB2E-1E205BE4A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476A5-0D78-357F-0CE7-A66109577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16F45DD3-6180-7352-9B67-7A1E0CDE2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B1482-B77B-8AA6-DC23-43D2C0B48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C6EDA0-DF66-9161-61B0-8893E11BD44C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3E0D96-817E-BFC7-BD7F-8EEF9FFA44E4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C2B3C4-4FD6-346A-3F10-984942EC90D1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9D1BD75-7476-65C0-E684-A2983A7E2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651D8367-3366-DE90-1FE3-47D8B2321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8"/>
          <a:stretch/>
        </p:blipFill>
        <p:spPr>
          <a:xfrm>
            <a:off x="4056318" y="2537128"/>
            <a:ext cx="8113535" cy="3333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B0C63-EA73-F9A4-E5C7-D5C91A2EFE21}"/>
              </a:ext>
            </a:extLst>
          </p:cNvPr>
          <p:cNvSpPr txBox="1"/>
          <p:nvPr/>
        </p:nvSpPr>
        <p:spPr>
          <a:xfrm>
            <a:off x="6443285" y="6028125"/>
            <a:ext cx="212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E2E2E"/>
                </a:solidFill>
                <a:latin typeface="Aptos" panose="020B0004020202020204" pitchFamily="34" charset="0"/>
              </a:rPr>
              <a:t>sPLS</a:t>
            </a:r>
            <a:r>
              <a:rPr lang="en-GB" b="1" dirty="0">
                <a:solidFill>
                  <a:srgbClr val="2E2E2E"/>
                </a:solidFill>
                <a:latin typeface="Aptos" panose="020B0004020202020204" pitchFamily="34" charset="0"/>
              </a:rPr>
              <a:t>-DA /DIABLO</a:t>
            </a:r>
            <a:r>
              <a:rPr lang="en-GB" b="1" i="0" dirty="0">
                <a:solidFill>
                  <a:srgbClr val="2E2E2E"/>
                </a:solidFill>
                <a:effectLst/>
                <a:latin typeface="Aptos" panose="020B0004020202020204" pitchFamily="34" charset="0"/>
              </a:rPr>
              <a:t> 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9ED5B-CB01-4EBF-F96A-9E0BD84278C4}"/>
              </a:ext>
            </a:extLst>
          </p:cNvPr>
          <p:cNvSpPr txBox="1"/>
          <p:nvPr/>
        </p:nvSpPr>
        <p:spPr>
          <a:xfrm>
            <a:off x="9870751" y="6488668"/>
            <a:ext cx="244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mixomics.org</a:t>
            </a:r>
            <a:r>
              <a:rPr lang="en-US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BF8AF-6DB8-9F8E-8EAD-248AD0D28A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47" t="6779" r="16702" b="6795"/>
          <a:stretch>
            <a:fillRect/>
          </a:stretch>
        </p:blipFill>
        <p:spPr>
          <a:xfrm>
            <a:off x="385763" y="2691469"/>
            <a:ext cx="3441278" cy="30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38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375F-48B5-4526-838F-47E13FA6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09E8873-5665-BDC6-ADAF-E66BAEEFF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B83287-C9F3-E207-5CF6-8F50E3B2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3AF05358-4479-6798-442C-8D8C823B9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E3CBE1-1EC2-926E-D391-0669710CF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906B68-A586-EB1F-A8D3-4492484602DE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B2BF69-0F95-5ABA-06A6-5C36A13DBF42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CDF697-45BB-23DE-E599-6EB322FD5BFB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871DF07-E998-F880-A572-BF1C38F26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C60BD9F-2BE5-BE35-FBAE-568A69906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8"/>
          <a:stretch/>
        </p:blipFill>
        <p:spPr>
          <a:xfrm>
            <a:off x="77718" y="4976308"/>
            <a:ext cx="3858957" cy="1585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BF630-B42F-9ABB-B561-69AAEA80D433}"/>
              </a:ext>
            </a:extLst>
          </p:cNvPr>
          <p:cNvSpPr txBox="1"/>
          <p:nvPr/>
        </p:nvSpPr>
        <p:spPr>
          <a:xfrm>
            <a:off x="657996" y="6488668"/>
            <a:ext cx="212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E2E2E"/>
                </a:solidFill>
                <a:latin typeface="Aptos" panose="020B0004020202020204" pitchFamily="34" charset="0"/>
              </a:rPr>
              <a:t>sPLS</a:t>
            </a:r>
            <a:r>
              <a:rPr lang="en-GB" b="1" dirty="0">
                <a:solidFill>
                  <a:srgbClr val="2E2E2E"/>
                </a:solidFill>
                <a:latin typeface="Aptos" panose="020B0004020202020204" pitchFamily="34" charset="0"/>
              </a:rPr>
              <a:t>-DA /DIABLO</a:t>
            </a:r>
            <a:r>
              <a:rPr lang="en-GB" b="1" i="0" dirty="0">
                <a:solidFill>
                  <a:srgbClr val="2E2E2E"/>
                </a:solidFill>
                <a:effectLst/>
                <a:latin typeface="Aptos" panose="020B0004020202020204" pitchFamily="34" charset="0"/>
              </a:rPr>
              <a:t> 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04B71-B590-C0CF-B09D-5CBA1F3473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47" t="6779" r="16702" b="6795"/>
          <a:stretch>
            <a:fillRect/>
          </a:stretch>
        </p:blipFill>
        <p:spPr>
          <a:xfrm>
            <a:off x="0" y="2053060"/>
            <a:ext cx="3441278" cy="3024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B6A31-65C2-4332-B2D5-6BDC559E8A12}"/>
              </a:ext>
            </a:extLst>
          </p:cNvPr>
          <p:cNvSpPr txBox="1"/>
          <p:nvPr/>
        </p:nvSpPr>
        <p:spPr>
          <a:xfrm>
            <a:off x="9870751" y="6488668"/>
            <a:ext cx="244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mixomics.org</a:t>
            </a:r>
            <a:r>
              <a:rPr lang="en-US" dirty="0"/>
              <a:t>/</a:t>
            </a:r>
          </a:p>
        </p:txBody>
      </p:sp>
      <p:pic>
        <p:nvPicPr>
          <p:cNvPr id="6" name="Picture 5" descr="DIABLO2.pdf">
            <a:extLst>
              <a:ext uri="{FF2B5EF4-FFF2-40B4-BE49-F238E27FC236}">
                <a16:creationId xmlns:a16="http://schemas.microsoft.com/office/drawing/2014/main" id="{22F53991-B674-71F0-3D5D-FE63BE8394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424" r="-15774" b="16615"/>
          <a:stretch>
            <a:fillRect/>
          </a:stretch>
        </p:blipFill>
        <p:spPr>
          <a:xfrm>
            <a:off x="4827745" y="1946029"/>
            <a:ext cx="5305328" cy="52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9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A86D3-FFE8-F887-6266-472B8C3B7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3DA24F7-078F-63F0-BE02-822745422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400" y="318842"/>
            <a:ext cx="2876550" cy="16287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</a:rPr>
              <a:t>Tar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70D0B-25CD-CDA9-15E8-8217BCD17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" name="Content Placeholder 20" descr="Germ outline">
            <a:extLst>
              <a:ext uri="{FF2B5EF4-FFF2-40B4-BE49-F238E27FC236}">
                <a16:creationId xmlns:a16="http://schemas.microsoft.com/office/drawing/2014/main" id="{E3AD0342-91D3-BD72-C0F0-4D418FE68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F420E-704D-BB15-6D63-1EA8D3F58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201" y="320429"/>
            <a:ext cx="2882900" cy="1625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96DA3A-94FC-9262-CA88-EE6D2D267CC6}"/>
              </a:ext>
            </a:extLst>
          </p:cNvPr>
          <p:cNvSpPr txBox="1"/>
          <p:nvPr/>
        </p:nvSpPr>
        <p:spPr>
          <a:xfrm>
            <a:off x="6096000" y="645209"/>
            <a:ext cx="235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58F2EA-498B-03D4-0B82-8F5A068303C7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F03AB3-42A4-2275-F25A-963B5D675C0E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8880B35-4E35-A01C-D610-0F50BF246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F4A44C6-96D9-C546-A20B-65C11C512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8"/>
          <a:stretch/>
        </p:blipFill>
        <p:spPr>
          <a:xfrm>
            <a:off x="77718" y="4976308"/>
            <a:ext cx="3858957" cy="1585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BAE7E-8DB4-2466-332F-A22DD35F3468}"/>
              </a:ext>
            </a:extLst>
          </p:cNvPr>
          <p:cNvSpPr txBox="1"/>
          <p:nvPr/>
        </p:nvSpPr>
        <p:spPr>
          <a:xfrm>
            <a:off x="657996" y="6488668"/>
            <a:ext cx="212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2E2E2E"/>
                </a:solidFill>
                <a:latin typeface="Aptos" panose="020B0004020202020204" pitchFamily="34" charset="0"/>
              </a:rPr>
              <a:t>sPLS</a:t>
            </a:r>
            <a:r>
              <a:rPr lang="en-GB" b="1" dirty="0">
                <a:solidFill>
                  <a:srgbClr val="2E2E2E"/>
                </a:solidFill>
                <a:latin typeface="Aptos" panose="020B0004020202020204" pitchFamily="34" charset="0"/>
              </a:rPr>
              <a:t>-DA /DIABLO</a:t>
            </a:r>
            <a:r>
              <a:rPr lang="en-GB" b="1" i="0" dirty="0">
                <a:solidFill>
                  <a:srgbClr val="2E2E2E"/>
                </a:solidFill>
                <a:effectLst/>
                <a:latin typeface="Aptos" panose="020B0004020202020204" pitchFamily="34" charset="0"/>
              </a:rPr>
              <a:t> 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977BE-B6A2-7B4A-AB65-341442C1F5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47" t="6779" r="16702" b="6795"/>
          <a:stretch>
            <a:fillRect/>
          </a:stretch>
        </p:blipFill>
        <p:spPr>
          <a:xfrm>
            <a:off x="0" y="2053060"/>
            <a:ext cx="3441278" cy="3024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090A8-5344-C905-70AA-7B1DF6C20534}"/>
              </a:ext>
            </a:extLst>
          </p:cNvPr>
          <p:cNvSpPr txBox="1"/>
          <p:nvPr/>
        </p:nvSpPr>
        <p:spPr>
          <a:xfrm>
            <a:off x="9870751" y="6488668"/>
            <a:ext cx="244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mixomics.org</a:t>
            </a:r>
            <a:r>
              <a:rPr lang="en-US" dirty="0"/>
              <a:t>/</a:t>
            </a:r>
          </a:p>
        </p:txBody>
      </p:sp>
      <p:pic>
        <p:nvPicPr>
          <p:cNvPr id="6" name="Picture 5" descr="DIABLO2.pdf">
            <a:extLst>
              <a:ext uri="{FF2B5EF4-FFF2-40B4-BE49-F238E27FC236}">
                <a16:creationId xmlns:a16="http://schemas.microsoft.com/office/drawing/2014/main" id="{9188B17C-D9BB-9B48-39BD-2CB759B683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424" r="-15774" b="16615"/>
          <a:stretch>
            <a:fillRect/>
          </a:stretch>
        </p:blipFill>
        <p:spPr>
          <a:xfrm>
            <a:off x="8977201" y="2417195"/>
            <a:ext cx="3661864" cy="3600306"/>
          </a:xfrm>
          <a:prstGeom prst="rect">
            <a:avLst/>
          </a:prstGeom>
        </p:spPr>
      </p:pic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F944FB76-AD57-C8E7-3660-1D1224ECC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51096"/>
          <a:stretch>
            <a:fillRect/>
          </a:stretch>
        </p:blipFill>
        <p:spPr>
          <a:xfrm>
            <a:off x="4173862" y="1981957"/>
            <a:ext cx="4576862" cy="4606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FF990-1E18-D5C8-CF0E-B0DEE4287F84}"/>
              </a:ext>
            </a:extLst>
          </p:cNvPr>
          <p:cNvSpPr txBox="1"/>
          <p:nvPr/>
        </p:nvSpPr>
        <p:spPr>
          <a:xfrm>
            <a:off x="3978092" y="6520908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Gauchotte-Lindsay et al./Faraday Discussions (2019)</a:t>
            </a:r>
          </a:p>
        </p:txBody>
      </p:sp>
    </p:spTree>
    <p:extLst>
      <p:ext uri="{BB962C8B-B14F-4D97-AF65-F5344CB8AC3E}">
        <p14:creationId xmlns:p14="http://schemas.microsoft.com/office/powerpoint/2010/main" val="307450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40B9-90CE-3F2D-8C54-E7884883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1FA6F47C-5012-5E42-73E4-D623AA2E3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2D15DBD-C3C1-3CC6-8783-452786A20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11" y="2127561"/>
            <a:ext cx="7947100" cy="4374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5C9C6F-12D2-2070-5800-D2A84E3C8211}"/>
              </a:ext>
            </a:extLst>
          </p:cNvPr>
          <p:cNvSpPr txBox="1"/>
          <p:nvPr/>
        </p:nvSpPr>
        <p:spPr>
          <a:xfrm>
            <a:off x="9084331" y="648866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et al./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ES&amp;T, 57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F4CDC-7569-ED8D-EE63-D00559039FDC}"/>
              </a:ext>
            </a:extLst>
          </p:cNvPr>
          <p:cNvSpPr txBox="1"/>
          <p:nvPr/>
        </p:nvSpPr>
        <p:spPr>
          <a:xfrm>
            <a:off x="187748" y="3429000"/>
            <a:ext cx="2735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13131"/>
                </a:solidFill>
                <a:effectLst/>
                <a:latin typeface="-apple-system"/>
              </a:rPr>
              <a:t>unknown or variable composition, complex reaction products or biological materials</a:t>
            </a:r>
            <a:endParaRPr lang="en-US" dirty="0"/>
          </a:p>
        </p:txBody>
      </p:sp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044E0403-F21D-1EB6-849A-D36504F981E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13DF87C5-A94B-9827-53B9-68EB668A0C2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60DB29-14D7-1704-0DD5-FADB9D42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1175B4-EF3B-EDC8-F815-59C2B3C6AD30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4B2527-DC12-D819-4277-AB587A7D0425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62CD97-4493-C20D-7BBA-237352CE883D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BE0996-00B7-71B3-D2F8-658F12E9724A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868B85-56FE-E753-10DE-562A24E83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4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7B5F9A-C7BB-225F-2C07-51AA74047AFE}"/>
              </a:ext>
            </a:extLst>
          </p:cNvPr>
          <p:cNvSpPr txBox="1">
            <a:spLocks/>
          </p:cNvSpPr>
          <p:nvPr/>
        </p:nvSpPr>
        <p:spPr>
          <a:xfrm>
            <a:off x="2325254" y="-2250"/>
            <a:ext cx="9790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From Description to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Mechanistics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9EEDB-38C6-8787-0AAF-B6615E630A48}"/>
              </a:ext>
            </a:extLst>
          </p:cNvPr>
          <p:cNvSpPr txBox="1"/>
          <p:nvPr/>
        </p:nvSpPr>
        <p:spPr>
          <a:xfrm>
            <a:off x="6308840" y="1160807"/>
            <a:ext cx="263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406E2-2F88-121A-C9D8-5B6BF9CB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73DB3-C87B-F30B-A043-18993858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3" y="2194123"/>
            <a:ext cx="3192973" cy="3028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278CC-8784-F30F-96CB-6A64E2994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079" y="1835359"/>
            <a:ext cx="6629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93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B4626-90F6-78F7-3FAC-76E4437EE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3958F8-8CA0-2590-0887-1B200C4F1BA6}"/>
              </a:ext>
            </a:extLst>
          </p:cNvPr>
          <p:cNvSpPr txBox="1">
            <a:spLocks/>
          </p:cNvSpPr>
          <p:nvPr/>
        </p:nvSpPr>
        <p:spPr>
          <a:xfrm>
            <a:off x="2325254" y="-2250"/>
            <a:ext cx="9790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From Description to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Mechanistics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A47DE-B20F-045D-878A-F43EF38FA2E2}"/>
              </a:ext>
            </a:extLst>
          </p:cNvPr>
          <p:cNvSpPr txBox="1"/>
          <p:nvPr/>
        </p:nvSpPr>
        <p:spPr>
          <a:xfrm>
            <a:off x="6308840" y="1160807"/>
            <a:ext cx="263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B0536-60F9-80B5-3A45-B4A3558C3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F1FDE-EE5D-49BD-38F0-95E1DA16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3" y="2194123"/>
            <a:ext cx="3192973" cy="3028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D6D19-F887-E15A-DC87-34E799C348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00"/>
          <a:stretch>
            <a:fillRect/>
          </a:stretch>
        </p:blipFill>
        <p:spPr>
          <a:xfrm>
            <a:off x="5641231" y="1696140"/>
            <a:ext cx="3637679" cy="4619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E9E89-0A55-04EB-1C9D-E45D583F3C7F}"/>
              </a:ext>
            </a:extLst>
          </p:cNvPr>
          <p:cNvSpPr txBox="1"/>
          <p:nvPr/>
        </p:nvSpPr>
        <p:spPr>
          <a:xfrm>
            <a:off x="6648200" y="6250586"/>
            <a:ext cx="263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Loading Plot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072EC-5A12-F7E1-5BB2-709F8AD06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66" y="5280369"/>
            <a:ext cx="2300742" cy="16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1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678E-9433-654F-8411-69AC02F2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59" y="328196"/>
            <a:ext cx="981824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Signature-based analysis for environmental engineering systems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43A6D-5501-6BA5-A1E1-1E2658D0F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r>
              <a:rPr lang="en-GB" dirty="0"/>
              <a:t>Environmental engineering systems are </a:t>
            </a:r>
            <a:r>
              <a:rPr lang="en-GB" b="1" dirty="0"/>
              <a:t>chemically complex and dynamic</a:t>
            </a:r>
            <a:endParaRPr lang="en-GB" dirty="0"/>
          </a:p>
          <a:p>
            <a:r>
              <a:rPr lang="en-GB" dirty="0"/>
              <a:t>Targeted analyses often </a:t>
            </a:r>
            <a:r>
              <a:rPr lang="en-GB" b="1" dirty="0"/>
              <a:t>miss system-level behaviour</a:t>
            </a:r>
            <a:endParaRPr lang="en-GB" dirty="0"/>
          </a:p>
          <a:p>
            <a:r>
              <a:rPr lang="en-GB" b="1" dirty="0"/>
              <a:t>Signature analysis and multivariate methods</a:t>
            </a:r>
            <a:r>
              <a:rPr lang="en-GB" dirty="0"/>
              <a:t> reveal hidden structure</a:t>
            </a:r>
          </a:p>
          <a:p>
            <a:r>
              <a:rPr lang="en-GB" b="1" dirty="0"/>
              <a:t>Monitoring, describing, predicting and engineering </a:t>
            </a:r>
            <a:r>
              <a:rPr lang="en-GB" dirty="0"/>
              <a:t>become more efficient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54B11-EE56-D983-3FEC-E07EB94F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95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D102F-FDA9-4679-46E8-F73E8EC06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66AC46-2C80-F0B2-F076-13839F9FC55C}"/>
              </a:ext>
            </a:extLst>
          </p:cNvPr>
          <p:cNvSpPr txBox="1">
            <a:spLocks/>
          </p:cNvSpPr>
          <p:nvPr/>
        </p:nvSpPr>
        <p:spPr>
          <a:xfrm>
            <a:off x="2325254" y="-2250"/>
            <a:ext cx="9790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From Description to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Mechanistics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76462-6080-9298-2058-68A80FD34CD6}"/>
              </a:ext>
            </a:extLst>
          </p:cNvPr>
          <p:cNvSpPr txBox="1"/>
          <p:nvPr/>
        </p:nvSpPr>
        <p:spPr>
          <a:xfrm>
            <a:off x="6308840" y="1160807"/>
            <a:ext cx="263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F2DFA-BD51-4B59-B719-3D5810D2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E2DD07-39B0-5723-524E-2BC26D99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3" y="2194123"/>
            <a:ext cx="3192973" cy="3028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9270A-DCE4-468C-484C-8A157D198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21" y="5206534"/>
            <a:ext cx="2336220" cy="1651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F556D-FA31-35B9-33F2-28BE5B23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059" y="1560917"/>
            <a:ext cx="7772400" cy="50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4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9042-D7E3-8BAC-C556-6213D7C4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32A8BB-643F-0BE3-3C45-B58FC6DFE6FF}"/>
              </a:ext>
            </a:extLst>
          </p:cNvPr>
          <p:cNvSpPr txBox="1">
            <a:spLocks/>
          </p:cNvSpPr>
          <p:nvPr/>
        </p:nvSpPr>
        <p:spPr>
          <a:xfrm>
            <a:off x="2325254" y="-2250"/>
            <a:ext cx="9790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From Description to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Mechanistics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Affinity propagation clustering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B65E0-C331-6F03-DA26-6375A4AC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7935A3-3F54-7084-3D2C-49D9B1A2B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492"/>
            <a:ext cx="3664686" cy="1402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2ABE64-E919-7F1D-C29B-4AFF5232AEA8}"/>
              </a:ext>
            </a:extLst>
          </p:cNvPr>
          <p:cNvSpPr txBox="1"/>
          <p:nvPr/>
        </p:nvSpPr>
        <p:spPr>
          <a:xfrm>
            <a:off x="450166" y="2027980"/>
            <a:ext cx="2045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 switch!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04529-AF38-ED8A-822B-981C748C1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23" y="1128835"/>
            <a:ext cx="6129589" cy="5363391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FAE707-F53F-02CF-0353-550A4B9C6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4770916"/>
            <a:ext cx="3785166" cy="159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5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E07F8-9BB9-E8D1-68E3-C963F80AC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25EE8DDB-5C45-BC0B-C624-C66D03F10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1CF4DB-D4B3-50E1-E2C3-FA3D6ED9C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11" y="2127561"/>
            <a:ext cx="7947100" cy="4374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8CC68C-782D-6771-E0B7-DD1A84ACCF4D}"/>
              </a:ext>
            </a:extLst>
          </p:cNvPr>
          <p:cNvSpPr txBox="1"/>
          <p:nvPr/>
        </p:nvSpPr>
        <p:spPr>
          <a:xfrm>
            <a:off x="9084331" y="648866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et al./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ES&amp;T, 57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CFF83-3F95-1AF1-705A-52C0EB5C50BE}"/>
              </a:ext>
            </a:extLst>
          </p:cNvPr>
          <p:cNvSpPr txBox="1"/>
          <p:nvPr/>
        </p:nvSpPr>
        <p:spPr>
          <a:xfrm>
            <a:off x="187748" y="3429000"/>
            <a:ext cx="2735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13131"/>
                </a:solidFill>
                <a:effectLst/>
                <a:latin typeface="-apple-system"/>
              </a:rPr>
              <a:t>unknown or variable composition, complex reaction products or biological materials</a:t>
            </a:r>
            <a:endParaRPr lang="en-US" dirty="0"/>
          </a:p>
        </p:txBody>
      </p:sp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8FE23688-3310-D927-BB8A-7AB91736C60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DB49964F-71DA-1BA7-624C-8F44326079E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76F183-AA8F-C1B2-9AE7-F6647572F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52A40-49DA-EAEA-6FDA-67FA1E4B37FD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CD060B-9DBD-3AC2-74C0-529977ABB555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2E90DC-5A31-E328-D825-05C21AF81399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F8E81A-A392-EE2D-75F2-C9F4CB6258C4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72D024-CBC8-08EE-71DA-D16B5083F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7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006C-FF0F-F7CA-8ED2-669FAD34A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4C2517D5-73D0-22F1-5262-32AAA22B4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D313F63-3F24-8354-DA35-735A55D52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" y="2299599"/>
            <a:ext cx="2956287" cy="1627200"/>
          </a:xfrm>
          <a:prstGeom prst="rect">
            <a:avLst/>
          </a:prstGeom>
        </p:spPr>
      </p:pic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2470CC3A-6E5B-6CA8-FAB7-0634CCE4B10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EA4EAD8B-95FF-DCA7-F9CC-E143EB0A4BD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B74A3F-B45D-282E-6E24-8C7182E0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997E73-F66B-84C3-D9A5-2F88F2CE9E19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1EBCD8-1C4A-F79C-01F2-2BE5B4AD81B0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2019BF-4982-0D73-E475-544830C8CF1D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FAD0C0-A1C4-C908-B499-35E21A3BAA65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C6C3A2-B020-7D60-7D45-6C0F42E9B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064BA8-D8DB-7665-956F-94FA0F7DB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573" y="2346900"/>
            <a:ext cx="4723536" cy="3778828"/>
          </a:xfrm>
          <a:prstGeom prst="rect">
            <a:avLst/>
          </a:prstGeom>
        </p:spPr>
      </p:pic>
      <p:pic>
        <p:nvPicPr>
          <p:cNvPr id="3" name="Picture 2" descr="A diagram of different types of water&#10;&#10;AI-generated content may be incorrect.">
            <a:extLst>
              <a:ext uri="{FF2B5EF4-FFF2-40B4-BE49-F238E27FC236}">
                <a16:creationId xmlns:a16="http://schemas.microsoft.com/office/drawing/2014/main" id="{56FDF2F0-AF06-AC15-1EC4-7DDE2BE44A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0944"/>
          <a:stretch>
            <a:fillRect/>
          </a:stretch>
        </p:blipFill>
        <p:spPr>
          <a:xfrm>
            <a:off x="3572114" y="2267658"/>
            <a:ext cx="7920454" cy="437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10BE7-B2D7-8E06-75B0-B40009A866F0}"/>
              </a:ext>
            </a:extLst>
          </p:cNvPr>
          <p:cNvSpPr txBox="1"/>
          <p:nvPr/>
        </p:nvSpPr>
        <p:spPr>
          <a:xfrm>
            <a:off x="9084331" y="648866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et al./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ES&amp;T, 57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143091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4ADDB-4312-D781-4E2B-1EBDBF53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8F39825F-FE7E-2F6C-7A88-4482C3BFA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FDBC2CC2-7504-BAA7-90CF-59209B24F14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DF3F3206-63C7-8846-0153-A81747C37A3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031FBA-EC3A-390A-AD4F-B7F2A6450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8CA79-0624-8C1F-E023-ADCE160ECA0A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D2C45C-DD7D-C403-3AAE-14F2AB9B5A1F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B00B25-FC51-AB25-979F-9B22477070F2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628476-A16F-E2A4-C7F5-21715261681A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3D51ED-9B2F-A3F5-BF6B-6BBAFFFA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A2DCED-5C9E-30BE-9E51-FBAFB351CC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42" t="2519" r="11985" b="5394"/>
          <a:stretch>
            <a:fillRect/>
          </a:stretch>
        </p:blipFill>
        <p:spPr>
          <a:xfrm>
            <a:off x="6564724" y="2418547"/>
            <a:ext cx="4294800" cy="3140682"/>
          </a:xfrm>
          <a:prstGeom prst="rect">
            <a:avLst/>
          </a:prstGeom>
        </p:spPr>
      </p:pic>
      <p:pic>
        <p:nvPicPr>
          <p:cNvPr id="3" name="Picture 2" descr="A diagram of different types of water&#10;&#10;AI-generated content may be incorrect.">
            <a:extLst>
              <a:ext uri="{FF2B5EF4-FFF2-40B4-BE49-F238E27FC236}">
                <a16:creationId xmlns:a16="http://schemas.microsoft.com/office/drawing/2014/main" id="{3F2F422D-6FC8-3251-C7C0-15B4CDA3F2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0944"/>
          <a:stretch>
            <a:fillRect/>
          </a:stretch>
        </p:blipFill>
        <p:spPr>
          <a:xfrm>
            <a:off x="220691" y="2584323"/>
            <a:ext cx="6120000" cy="3380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43FC-2CF7-6097-B28B-C3FD85124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617" t="29259" b="33580"/>
          <a:stretch>
            <a:fillRect/>
          </a:stretch>
        </p:blipFill>
        <p:spPr>
          <a:xfrm>
            <a:off x="10588554" y="1569385"/>
            <a:ext cx="1683077" cy="439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4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213F-5E95-E3C4-7389-E379FC74F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E1DED3B5-DF85-F532-5249-3AFA363FB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86942114-08DF-5B38-F8E0-460B3F20600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B53378D5-4BB9-8A20-92DC-8B3A915EAA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D7279B-B13A-B17D-8B5F-9CD3F30AA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73A77-0281-94D6-31A2-D78E316D93EA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130FF8-8AFE-E307-0CC0-AC6E57FF8D40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B198B0-AEA2-ECEF-E59F-856C7BDD4817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0E23B62-483C-F4DB-066B-AB7ADF305405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111E33-02C4-8CF8-926A-E536C314F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F1C49D-B69B-7635-6B9F-21C11C3C77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42" t="2519" r="11985" b="5394"/>
          <a:stretch>
            <a:fillRect/>
          </a:stretch>
        </p:blipFill>
        <p:spPr>
          <a:xfrm>
            <a:off x="53542" y="2418547"/>
            <a:ext cx="4294800" cy="3140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F2C38F-F26B-2FE2-E3F8-55F1873946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617" t="29259" b="33580"/>
          <a:stretch>
            <a:fillRect/>
          </a:stretch>
        </p:blipFill>
        <p:spPr>
          <a:xfrm>
            <a:off x="10588554" y="1569385"/>
            <a:ext cx="1683077" cy="4395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3527D-7439-B7A6-0F6D-9E9AFB3C30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055"/>
          <a:stretch>
            <a:fillRect/>
          </a:stretch>
        </p:blipFill>
        <p:spPr>
          <a:xfrm>
            <a:off x="4938604" y="2154269"/>
            <a:ext cx="5245919" cy="471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49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D98C-69C9-51CA-87EE-FA6AF70F1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0" descr="Germ outline">
            <a:extLst>
              <a:ext uri="{FF2B5EF4-FFF2-40B4-BE49-F238E27FC236}">
                <a16:creationId xmlns:a16="http://schemas.microsoft.com/office/drawing/2014/main" id="{445B42C4-81EC-A268-AB29-B3833D568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93092">
            <a:off x="6196166" y="164723"/>
            <a:ext cx="2038191" cy="2038191"/>
          </a:xfrm>
        </p:spPr>
      </p:pic>
      <p:pic>
        <p:nvPicPr>
          <p:cNvPr id="43010" name="Picture 2" descr="Oil spill in water">
            <a:extLst>
              <a:ext uri="{FF2B5EF4-FFF2-40B4-BE49-F238E27FC236}">
                <a16:creationId xmlns:a16="http://schemas.microsoft.com/office/drawing/2014/main" id="{1A686EE4-AB22-48F6-4126-6C6596159CD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01" y="309679"/>
            <a:ext cx="2880000" cy="162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iquid&#10;&#10;AI-generated content may be incorrect.">
            <a:extLst>
              <a:ext uri="{FF2B5EF4-FFF2-40B4-BE49-F238E27FC236}">
                <a16:creationId xmlns:a16="http://schemas.microsoft.com/office/drawing/2014/main" id="{05EA220D-58D3-87FD-265C-ACA16FB081F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98400" y="327567"/>
            <a:ext cx="2880000" cy="1627200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7345B7-08AF-5E86-6B7C-16D585651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398" y="164725"/>
            <a:ext cx="3967728" cy="2038191"/>
          </a:xfrm>
          <a:prstGeom prst="rect">
            <a:avLst/>
          </a:prstGeom>
          <a:solidFill>
            <a:srgbClr val="FFCC66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6C072-A552-24FC-B654-5ADD8D81411E}"/>
              </a:ext>
            </a:extLst>
          </p:cNvPr>
          <p:cNvSpPr txBox="1"/>
          <p:nvPr/>
        </p:nvSpPr>
        <p:spPr>
          <a:xfrm>
            <a:off x="6096000" y="380356"/>
            <a:ext cx="23537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Sea water</a:t>
            </a:r>
          </a:p>
          <a:p>
            <a:pPr algn="ctr"/>
            <a:r>
              <a:rPr lang="en-US" sz="3200" dirty="0"/>
              <a:t>Microbial </a:t>
            </a:r>
          </a:p>
          <a:p>
            <a:pPr algn="ctr"/>
            <a:r>
              <a:rPr lang="en-US" sz="3200" dirty="0"/>
              <a:t>Degradation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12F85E-8A00-50BB-1233-0BD7574ED1C7}"/>
              </a:ext>
            </a:extLst>
          </p:cNvPr>
          <p:cNvCxnSpPr>
            <a:cxnSpLocks/>
          </p:cNvCxnSpPr>
          <p:nvPr/>
        </p:nvCxnSpPr>
        <p:spPr>
          <a:xfrm>
            <a:off x="8712124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5436D4-77BB-34DF-410E-5FB9D3D8944D}"/>
              </a:ext>
            </a:extLst>
          </p:cNvPr>
          <p:cNvCxnSpPr>
            <a:cxnSpLocks/>
          </p:cNvCxnSpPr>
          <p:nvPr/>
        </p:nvCxnSpPr>
        <p:spPr>
          <a:xfrm>
            <a:off x="5170573" y="1189463"/>
            <a:ext cx="487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3ACFA9-FD20-66D9-C587-F02C23194515}"/>
              </a:ext>
            </a:extLst>
          </p:cNvPr>
          <p:cNvSpPr txBox="1"/>
          <p:nvPr/>
        </p:nvSpPr>
        <p:spPr>
          <a:xfrm>
            <a:off x="3131027" y="645209"/>
            <a:ext cx="15359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Gas Oil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UVCB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6D0002-548A-F667-3B67-20E94B47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D84961-9312-E64E-C969-460A4F27F7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617" t="29259" b="33580"/>
          <a:stretch>
            <a:fillRect/>
          </a:stretch>
        </p:blipFill>
        <p:spPr>
          <a:xfrm>
            <a:off x="10588554" y="1569385"/>
            <a:ext cx="1683077" cy="4395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0A749-525B-C511-7C4D-2262A9780D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055"/>
          <a:stretch>
            <a:fillRect/>
          </a:stretch>
        </p:blipFill>
        <p:spPr>
          <a:xfrm>
            <a:off x="131069" y="2154269"/>
            <a:ext cx="5245919" cy="471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C21BD-24B5-B21B-41F2-0DBE52173A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8340" b="3898"/>
          <a:stretch>
            <a:fillRect/>
          </a:stretch>
        </p:blipFill>
        <p:spPr>
          <a:xfrm>
            <a:off x="6220927" y="2271636"/>
            <a:ext cx="4199174" cy="44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B9EE1B-8936-D659-9F4C-F94F5813F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9" y="2053064"/>
            <a:ext cx="3148679" cy="41982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5077E-743A-4E3A-04E8-87E21EC09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02" y="1168697"/>
            <a:ext cx="8432398" cy="4743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B45E1-A447-5995-E43E-38A6B6A5EE54}"/>
              </a:ext>
            </a:extLst>
          </p:cNvPr>
          <p:cNvSpPr/>
          <p:nvPr/>
        </p:nvSpPr>
        <p:spPr>
          <a:xfrm>
            <a:off x="9121391" y="6550223"/>
            <a:ext cx="2994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Sperling </a:t>
            </a:r>
            <a:r>
              <a:rPr lang="fr-FR" sz="1400" i="1" dirty="0"/>
              <a:t>et al./</a:t>
            </a:r>
            <a:r>
              <a:rPr lang="fr-FR" sz="1400" dirty="0"/>
              <a:t>ACS </a:t>
            </a:r>
            <a:r>
              <a:rPr lang="fr-FR" sz="1400" dirty="0" err="1"/>
              <a:t>Sensor</a:t>
            </a:r>
            <a:r>
              <a:rPr lang="fr-FR" sz="1400" dirty="0"/>
              <a:t>, 11 (2025)</a:t>
            </a:r>
            <a:endParaRPr lang="en-GB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87F9B-05C6-D591-02C9-4486FF136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9FFA8B-DC3F-AB86-1E8D-8BDE46E2105A}"/>
              </a:ext>
            </a:extLst>
          </p:cNvPr>
          <p:cNvSpPr txBox="1">
            <a:spLocks/>
          </p:cNvSpPr>
          <p:nvPr/>
        </p:nvSpPr>
        <p:spPr>
          <a:xfrm>
            <a:off x="2325254" y="-2250"/>
            <a:ext cx="9790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Optical Tongue</a:t>
            </a:r>
          </a:p>
        </p:txBody>
      </p:sp>
    </p:spTree>
    <p:extLst>
      <p:ext uri="{BB962C8B-B14F-4D97-AF65-F5344CB8AC3E}">
        <p14:creationId xmlns:p14="http://schemas.microsoft.com/office/powerpoint/2010/main" val="2995064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F57D1-F969-F9CD-CB54-A8FD0ADD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5" name="Picture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629C8C4-5CF9-754E-1A34-308D3A960C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91" y="1981957"/>
            <a:ext cx="4695518" cy="4293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A7491-F9DB-389D-F701-EBCDDD2E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9419" r="3135" b="2994"/>
          <a:stretch/>
        </p:blipFill>
        <p:spPr>
          <a:xfrm>
            <a:off x="6492793" y="1981957"/>
            <a:ext cx="4459827" cy="4121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FA8AC-2003-FB16-8D05-A89A35CF2588}"/>
              </a:ext>
            </a:extLst>
          </p:cNvPr>
          <p:cNvSpPr txBox="1"/>
          <p:nvPr/>
        </p:nvSpPr>
        <p:spPr>
          <a:xfrm>
            <a:off x="4821836" y="6267686"/>
            <a:ext cx="3020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Spiked Samples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14A1-3D1E-5DC0-D05E-EBC4B784AA57}"/>
              </a:ext>
            </a:extLst>
          </p:cNvPr>
          <p:cNvSpPr/>
          <p:nvPr/>
        </p:nvSpPr>
        <p:spPr>
          <a:xfrm>
            <a:off x="8722706" y="6544684"/>
            <a:ext cx="3378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Sperling </a:t>
            </a:r>
            <a:r>
              <a:rPr lang="fr-FR" sz="1400" i="1" dirty="0"/>
              <a:t>et al./</a:t>
            </a:r>
            <a:r>
              <a:rPr lang="fr-FR" sz="1400" dirty="0"/>
              <a:t>Environ. </a:t>
            </a:r>
            <a:r>
              <a:rPr lang="fr-FR" sz="1400" dirty="0" err="1"/>
              <a:t>Sci</a:t>
            </a:r>
            <a:r>
              <a:rPr lang="fr-FR" sz="1400" dirty="0"/>
              <a:t>.: Nano. (2023)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237EBF-1809-9573-1845-0E45E1F467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073" b="30834"/>
          <a:stretch>
            <a:fillRect/>
          </a:stretch>
        </p:blipFill>
        <p:spPr>
          <a:xfrm>
            <a:off x="2432698" y="-192325"/>
            <a:ext cx="6695290" cy="21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36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09645A9-26BB-75BF-8CBE-D7939DEB6BD2}"/>
              </a:ext>
            </a:extLst>
          </p:cNvPr>
          <p:cNvSpPr txBox="1">
            <a:spLocks/>
          </p:cNvSpPr>
          <p:nvPr/>
        </p:nvSpPr>
        <p:spPr>
          <a:xfrm>
            <a:off x="37539" y="5131958"/>
            <a:ext cx="6631100" cy="942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Open Sans Regular" charset="0"/>
                <a:cs typeface="Open Sans Regular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Open Sans Regular" charset="0"/>
                <a:cs typeface="Open Sans Regular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Open Sans Regular" charset="0"/>
                <a:cs typeface="Open Sans Regular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Open Sans Regular" charset="0"/>
                <a:cs typeface="Open Sans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Open Sans Regular" charset="0"/>
                <a:cs typeface="Open Sans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20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Calibri Light" panose="020F0302020204030204"/>
              <a:ea typeface="Source Sans Pro" panose="020B0503030403020204" pitchFamily="34" charset="0"/>
              <a:cs typeface="+mn-cs"/>
            </a:endParaRP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ea typeface="Source Sans Pro" panose="020B0503030403020204" pitchFamily="34" charset="0"/>
                <a:cs typeface="+mn-cs"/>
              </a:rPr>
              <a:t>Success rates for each day are high (&gt;90% across the trial)</a:t>
            </a:r>
          </a:p>
          <a:p>
            <a:pPr algn="just">
              <a:lnSpc>
                <a:spcPct val="100000"/>
              </a:lnSpc>
              <a:spcBef>
                <a:spcPts val="200"/>
              </a:spcBef>
              <a:defRPr/>
            </a:pPr>
            <a:endParaRPr lang="en-US" sz="2000" dirty="0">
              <a:solidFill>
                <a:prstClr val="black"/>
              </a:solidFill>
              <a:latin typeface="Calibri Light" panose="020F0302020204030204"/>
              <a:ea typeface="Source Sans Pro" panose="020B0503030403020204" pitchFamily="34" charset="0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200"/>
              </a:spcBef>
              <a:defRPr/>
            </a:pPr>
            <a:endParaRPr lang="en-US" sz="2000" dirty="0">
              <a:solidFill>
                <a:prstClr val="black"/>
              </a:solidFill>
              <a:latin typeface="Calibri Light" panose="020F0302020204030204"/>
              <a:ea typeface="Source Sans Pro" panose="020B0503030403020204" pitchFamily="34" charset="0"/>
              <a:cs typeface="+mn-cs"/>
            </a:endParaRPr>
          </a:p>
          <a:p>
            <a:pPr marL="0" indent="0" algn="just">
              <a:lnSpc>
                <a:spcPct val="100000"/>
              </a:lnSpc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Source Sans Pro" panose="020B050303040302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DBB83-FA69-1754-1C49-90881DBC2EE4}"/>
              </a:ext>
            </a:extLst>
          </p:cNvPr>
          <p:cNvSpPr txBox="1"/>
          <p:nvPr/>
        </p:nvSpPr>
        <p:spPr>
          <a:xfrm>
            <a:off x="2753193" y="6241311"/>
            <a:ext cx="7307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Drinking Water Treatment Plant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B26F1-57DD-2334-F5BA-0C6BC2D5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C556F-318C-F644-1C52-26B94E2920D1}"/>
              </a:ext>
            </a:extLst>
          </p:cNvPr>
          <p:cNvSpPr txBox="1"/>
          <p:nvPr/>
        </p:nvSpPr>
        <p:spPr>
          <a:xfrm>
            <a:off x="9595227" y="891193"/>
            <a:ext cx="931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17EDEE-7CC3-BB98-E7DE-2558B191DA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073" b="30834"/>
          <a:stretch>
            <a:fillRect/>
          </a:stretch>
        </p:blipFill>
        <p:spPr>
          <a:xfrm>
            <a:off x="2432698" y="-192325"/>
            <a:ext cx="6695290" cy="210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154EE-F90D-8838-D5A5-133AC869D6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7" r="23267"/>
          <a:stretch>
            <a:fillRect/>
          </a:stretch>
        </p:blipFill>
        <p:spPr>
          <a:xfrm>
            <a:off x="8352938" y="1462893"/>
            <a:ext cx="3801523" cy="4408477"/>
          </a:xfrm>
          <a:prstGeom prst="rect">
            <a:avLst/>
          </a:prstGeom>
        </p:spPr>
      </p:pic>
      <p:pic>
        <p:nvPicPr>
          <p:cNvPr id="13" name="Picture 12" descr="A lake with grass and trees&#10;&#10;AI-generated content may be incorrect.">
            <a:extLst>
              <a:ext uri="{FF2B5EF4-FFF2-40B4-BE49-F238E27FC236}">
                <a16:creationId xmlns:a16="http://schemas.microsoft.com/office/drawing/2014/main" id="{E65F5589-1A1F-AF71-6236-3ECCB411E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4" y="2478271"/>
            <a:ext cx="4695147" cy="2483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074807-3187-2FE9-5D9A-1D1CD21E9612}"/>
              </a:ext>
            </a:extLst>
          </p:cNvPr>
          <p:cNvSpPr txBox="1"/>
          <p:nvPr/>
        </p:nvSpPr>
        <p:spPr>
          <a:xfrm>
            <a:off x="85124" y="2550569"/>
            <a:ext cx="2686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Carron Valley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B5D0D2-81C2-30BA-CD39-A36F33376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952" y="2550569"/>
            <a:ext cx="3621374" cy="24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4518552-07FF-6821-0F7E-39C60195AE85}"/>
              </a:ext>
            </a:extLst>
          </p:cNvPr>
          <p:cNvGrpSpPr/>
          <p:nvPr/>
        </p:nvGrpSpPr>
        <p:grpSpPr>
          <a:xfrm>
            <a:off x="2497402" y="38019"/>
            <a:ext cx="9525352" cy="2407523"/>
            <a:chOff x="1805820" y="2271138"/>
            <a:chExt cx="9525352" cy="240752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C2620C-1F29-0671-E6FD-C83213A96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4622" y="2598735"/>
              <a:ext cx="2876550" cy="1628775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Tar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BD3B29-4340-E2F8-C5B4-F2A670A1D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498" y="2271138"/>
              <a:ext cx="3967728" cy="2038191"/>
            </a:xfrm>
            <a:prstGeom prst="rect">
              <a:avLst/>
            </a:prstGeom>
            <a:solidFill>
              <a:srgbClr val="FFCC66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AutoShape 8">
              <a:extLst>
                <a:ext uri="{FF2B5EF4-FFF2-40B4-BE49-F238E27FC236}">
                  <a16:creationId xmlns:a16="http://schemas.microsoft.com/office/drawing/2014/main" id="{F4A122C5-2F3E-0E3D-5BAB-34F0CF086B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61160" y="3330573"/>
              <a:ext cx="284171" cy="82550"/>
            </a:xfrm>
            <a:prstGeom prst="rightArrow">
              <a:avLst>
                <a:gd name="adj1" fmla="val 50000"/>
                <a:gd name="adj2" fmla="val 8443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BCB38E3D-1AC7-5F8A-08E3-0027F7E0B4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34498" y="3328985"/>
              <a:ext cx="284171" cy="84138"/>
            </a:xfrm>
            <a:prstGeom prst="rightArrow">
              <a:avLst>
                <a:gd name="adj1" fmla="val 50000"/>
                <a:gd name="adj2" fmla="val 8443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2AEF8D-ADD5-9670-62E1-441EE83B6EA3}"/>
                </a:ext>
              </a:extLst>
            </p:cNvPr>
            <p:cNvSpPr txBox="1"/>
            <p:nvPr/>
          </p:nvSpPr>
          <p:spPr>
            <a:xfrm>
              <a:off x="7700706" y="430932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Derivatised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CACB9F-F766-93F4-E0B1-B125B7881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5820" y="2571750"/>
              <a:ext cx="2876550" cy="162877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3200" b="1" dirty="0">
                  <a:solidFill>
                    <a:schemeClr val="bg1"/>
                  </a:solidFill>
                  <a:latin typeface="+mn-lt"/>
                </a:rPr>
                <a:t>Coal</a:t>
              </a:r>
            </a:p>
          </p:txBody>
        </p:sp>
      </p:grpSp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A759B777-4063-8C54-B0F0-653DFB719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290894"/>
              </p:ext>
            </p:extLst>
          </p:nvPr>
        </p:nvGraphicFramePr>
        <p:xfrm>
          <a:off x="5368165" y="290933"/>
          <a:ext cx="391269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9380952" imgH="3905795" progId="Paint.Picture">
                  <p:embed/>
                </p:oleObj>
              </mc:Choice>
              <mc:Fallback>
                <p:oleObj name="Bitmap Image" r:id="rId4" imgW="9380952" imgH="3905795" progId="Paint.Picture">
                  <p:embed/>
                  <p:pic>
                    <p:nvPicPr>
                      <p:cNvPr id="22" name="Object 2">
                        <a:extLst>
                          <a:ext uri="{FF2B5EF4-FFF2-40B4-BE49-F238E27FC236}">
                            <a16:creationId xmlns:a16="http://schemas.microsoft.com/office/drawing/2014/main" id="{A759B777-4063-8C54-B0F0-653DFB7195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18" t="7373" r="1918"/>
                      <a:stretch>
                        <a:fillRect/>
                      </a:stretch>
                    </p:blipFill>
                    <p:spPr bwMode="auto">
                      <a:xfrm>
                        <a:off x="5368165" y="290933"/>
                        <a:ext cx="3912695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>
            <a:extLst>
              <a:ext uri="{FF2B5EF4-FFF2-40B4-BE49-F238E27FC236}">
                <a16:creationId xmlns:a16="http://schemas.microsoft.com/office/drawing/2014/main" id="{D5592ADB-0D90-D507-6929-BC706808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6647"/>
            <a:ext cx="5498974" cy="381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F34B0F-B8F9-4F63-001A-2922828D6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68753"/>
              </p:ext>
            </p:extLst>
          </p:nvPr>
        </p:nvGraphicFramePr>
        <p:xfrm>
          <a:off x="5635391" y="2235090"/>
          <a:ext cx="6477437" cy="4577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Process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Abrev</a:t>
                      </a:r>
                      <a:r>
                        <a:rPr lang="en-GB" sz="1600" dirty="0"/>
                        <a:t>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Tar</a:t>
                      </a:r>
                      <a:r>
                        <a:rPr lang="en-GB" sz="1600" baseline="0" dirty="0"/>
                        <a:t> Composition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Vertical retort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VR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Lower naphthalene content than horizontals, but higher abundance of tar acids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Low temperature</a:t>
                      </a:r>
                      <a:r>
                        <a:rPr lang="en-GB" sz="1600" baseline="0" dirty="0"/>
                        <a:t> horizontal retort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LTHR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High content of low molecular weight volatiles e.g. </a:t>
                      </a:r>
                      <a:r>
                        <a:rPr lang="en-GB" sz="1600" dirty="0" err="1"/>
                        <a:t>paraffins</a:t>
                      </a:r>
                      <a:r>
                        <a:rPr lang="en-GB" sz="1600" dirty="0"/>
                        <a:t>, olefins, phenols, but low </a:t>
                      </a:r>
                      <a:r>
                        <a:rPr lang="en-GB" sz="1600" dirty="0" err="1"/>
                        <a:t>carbazole</a:t>
                      </a:r>
                      <a:r>
                        <a:rPr lang="en-GB" sz="1600" baseline="0" dirty="0"/>
                        <a:t> content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High</a:t>
                      </a:r>
                      <a:r>
                        <a:rPr lang="en-GB" sz="1600" baseline="0" dirty="0"/>
                        <a:t> temperature horizontal retort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HR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Rich in aromatics, high toluene and </a:t>
                      </a:r>
                      <a:r>
                        <a:rPr lang="en-GB" sz="1600" dirty="0" err="1"/>
                        <a:t>carbazole</a:t>
                      </a:r>
                      <a:r>
                        <a:rPr lang="en-GB" sz="1600" dirty="0"/>
                        <a:t>, low creosote/</a:t>
                      </a:r>
                      <a:r>
                        <a:rPr lang="en-GB" sz="1600" dirty="0" err="1"/>
                        <a:t>anthracene</a:t>
                      </a:r>
                      <a:r>
                        <a:rPr lang="en-GB" sz="1600" dirty="0"/>
                        <a:t> fraction and trace aliphatic content.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Carburetted</a:t>
                      </a:r>
                      <a:r>
                        <a:rPr lang="en-GB" sz="1600" baseline="0" dirty="0"/>
                        <a:t> water gas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CWG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Very low naphthalene and phenols</a:t>
                      </a:r>
                      <a:r>
                        <a:rPr lang="en-GB" sz="1600" baseline="0" dirty="0"/>
                        <a:t> content, </a:t>
                      </a:r>
                      <a:r>
                        <a:rPr lang="en-GB" sz="1600" baseline="0" dirty="0" err="1"/>
                        <a:t>aliphatics</a:t>
                      </a:r>
                      <a:r>
                        <a:rPr lang="en-GB" sz="1600" baseline="0" dirty="0"/>
                        <a:t> always present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Creosote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CR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Tar</a:t>
                      </a:r>
                      <a:r>
                        <a:rPr lang="en-GB" sz="1600" baseline="0" dirty="0"/>
                        <a:t> distillates between 200 and 400̊C- Aromatics and tar acids.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Coke oven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CO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High PAH content, low in N-containing </a:t>
                      </a:r>
                      <a:r>
                        <a:rPr lang="en-GB" sz="1600" dirty="0" err="1"/>
                        <a:t>heterocycles</a:t>
                      </a:r>
                      <a:r>
                        <a:rPr lang="en-GB" sz="1600" dirty="0"/>
                        <a:t>, acids and </a:t>
                      </a:r>
                      <a:r>
                        <a:rPr lang="en-GB" sz="1600" dirty="0" err="1"/>
                        <a:t>aliphatics</a:t>
                      </a:r>
                      <a:r>
                        <a:rPr lang="en-GB" sz="1600" dirty="0"/>
                        <a:t>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EBD9FF-B246-9BC5-61B7-1C53A25213D0}"/>
              </a:ext>
            </a:extLst>
          </p:cNvPr>
          <p:cNvSpPr txBox="1"/>
          <p:nvPr/>
        </p:nvSpPr>
        <p:spPr>
          <a:xfrm>
            <a:off x="0" y="649681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  <a:cs typeface="Arial" panose="020B0604020202020204" pitchFamily="34" charset="0"/>
              </a:rPr>
              <a:t>McGregor</a:t>
            </a:r>
            <a:r>
              <a:rPr lang="en-GB" sz="1800" dirty="0">
                <a:latin typeface="Aptos" panose="020B0004020202020204" pitchFamily="34" charset="0"/>
                <a:cs typeface="Arial" panose="020B0604020202020204" pitchFamily="34" charset="0"/>
              </a:rPr>
              <a:t> et al./</a:t>
            </a:r>
            <a:r>
              <a:rPr lang="en-GB" dirty="0">
                <a:latin typeface="Aptos" panose="020B0004020202020204" pitchFamily="34" charset="0"/>
                <a:cs typeface="Arial" panose="020B0604020202020204" pitchFamily="34" charset="0"/>
              </a:rPr>
              <a:t>ES&amp;T, 46</a:t>
            </a:r>
            <a:r>
              <a:rPr lang="en-GB" sz="1800" dirty="0">
                <a:latin typeface="Aptos" panose="020B00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C95B0-AA3F-54AE-593A-2D429D559F94}"/>
              </a:ext>
            </a:extLst>
          </p:cNvPr>
          <p:cNvSpPr txBox="1"/>
          <p:nvPr/>
        </p:nvSpPr>
        <p:spPr>
          <a:xfrm>
            <a:off x="628942" y="2373177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Unsupervised multivariate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622AE-FB6A-D02A-3F0C-563A39F6F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A6439-F75B-CC75-9132-F5AE8BBE52B1}"/>
              </a:ext>
            </a:extLst>
          </p:cNvPr>
          <p:cNvSpPr txBox="1"/>
          <p:nvPr/>
        </p:nvSpPr>
        <p:spPr>
          <a:xfrm>
            <a:off x="5888928" y="65358"/>
            <a:ext cx="25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Manufactured Gas Plant</a:t>
            </a:r>
          </a:p>
        </p:txBody>
      </p:sp>
    </p:spTree>
    <p:extLst>
      <p:ext uri="{BB962C8B-B14F-4D97-AF65-F5344CB8AC3E}">
        <p14:creationId xmlns:p14="http://schemas.microsoft.com/office/powerpoint/2010/main" val="3586445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3F9A-0FAD-F331-CD86-99EAAFDD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59" y="386192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A1FA-4602-A7DE-3457-92F3461DA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5" y="2347082"/>
            <a:ext cx="10889105" cy="4124726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Signature-based approaches capture the true complexity</a:t>
            </a:r>
            <a:r>
              <a:rPr lang="en-GB" dirty="0"/>
              <a:t> of environmental engineering systems and expose behaviours missed by targeted analyses</a:t>
            </a:r>
          </a:p>
          <a:p>
            <a:r>
              <a:rPr lang="en-GB" dirty="0"/>
              <a:t>Combined with </a:t>
            </a:r>
            <a:r>
              <a:rPr lang="en-GB" b="1" dirty="0"/>
              <a:t>multivariate and machine-learning methods</a:t>
            </a:r>
            <a:r>
              <a:rPr lang="en-GB" dirty="0"/>
              <a:t>, signatures move analysis from description to </a:t>
            </a:r>
            <a:r>
              <a:rPr lang="en-GB" b="1" dirty="0"/>
              <a:t>mechanistic insight, prediction, and monitoring</a:t>
            </a:r>
            <a:endParaRPr lang="en-GB" dirty="0"/>
          </a:p>
          <a:p>
            <a:r>
              <a:rPr lang="en-GB" dirty="0"/>
              <a:t>This is a </a:t>
            </a:r>
            <a:r>
              <a:rPr lang="en-GB" b="1" dirty="0"/>
              <a:t>paradigm shift for analytical chemistry</a:t>
            </a:r>
            <a:r>
              <a:rPr lang="en-GB" dirty="0"/>
              <a:t>: rigour remains essential, but </a:t>
            </a:r>
            <a:r>
              <a:rPr lang="en-GB" b="1" dirty="0"/>
              <a:t>method validation and QA/QC must be reinvented for system-level signatures</a:t>
            </a:r>
            <a:endParaRPr lang="en-GB" dirty="0"/>
          </a:p>
          <a:p>
            <a:r>
              <a:rPr lang="en-GB" dirty="0"/>
              <a:t>By maximising information per sample, signature analysis aligns with </a:t>
            </a:r>
            <a:r>
              <a:rPr lang="en-GB" b="1" dirty="0"/>
              <a:t>green analytical chemistry</a:t>
            </a:r>
            <a:r>
              <a:rPr lang="en-GB" dirty="0"/>
              <a:t>, enabling more efficient, sustainable environmental monitoring and remediation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Remaining challenges:</a:t>
            </a:r>
            <a:r>
              <a:rPr lang="en-GB" dirty="0"/>
              <a:t> validation of multivariate signatures, transferability across systems, and translation into trusted operational tools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A1C60-37A9-800A-8ABD-1309A54C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5" name="Picture 4" descr="HiRACE_portrait02.jpeg">
            <a:extLst>
              <a:ext uri="{FF2B5EF4-FFF2-40B4-BE49-F238E27FC236}">
                <a16:creationId xmlns:a16="http://schemas.microsoft.com/office/drawing/2014/main" id="{7E7A45A1-1FDE-D985-B68F-E926998C3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34" y="386192"/>
            <a:ext cx="2015066" cy="1053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3CC04-E780-E1CF-7791-E13F147B0E2A}"/>
              </a:ext>
            </a:extLst>
          </p:cNvPr>
          <p:cNvSpPr txBox="1"/>
          <p:nvPr/>
        </p:nvSpPr>
        <p:spPr>
          <a:xfrm>
            <a:off x="7450112" y="6467601"/>
            <a:ext cx="449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caroline.gauchotte-lindsay@glasgow.ac.uk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39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7867-46D4-985C-EDE0-CC9E7B5A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09F095-2B5B-8F14-8191-1725308E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Fingerprint ?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BC1B-3229-3219-FC9E-10238EC4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026" name="Picture 2" descr="Fingerprint - Wikipedia">
            <a:extLst>
              <a:ext uri="{FF2B5EF4-FFF2-40B4-BE49-F238E27FC236}">
                <a16:creationId xmlns:a16="http://schemas.microsoft.com/office/drawing/2014/main" id="{6CA67B16-5E14-64C3-C5B5-AFCCF474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2165516"/>
            <a:ext cx="1356370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different types of data&#10;&#10;AI-generated content may be incorrect.">
            <a:extLst>
              <a:ext uri="{FF2B5EF4-FFF2-40B4-BE49-F238E27FC236}">
                <a16:creationId xmlns:a16="http://schemas.microsoft.com/office/drawing/2014/main" id="{6A2107C4-74A8-DC43-ACC8-2574318F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00" t="49249" r="68898" b="16296"/>
          <a:stretch>
            <a:fillRect/>
          </a:stretch>
        </p:blipFill>
        <p:spPr>
          <a:xfrm>
            <a:off x="4771695" y="2477814"/>
            <a:ext cx="3042745" cy="19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5FCC-7D6C-BCB8-38BE-B0BE807CD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74575-7317-B5D5-568D-88758A02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Fingerprint ?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217D9-060A-406B-7A01-62AB853B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026" name="Picture 2" descr="Fingerprint - Wikipedia">
            <a:extLst>
              <a:ext uri="{FF2B5EF4-FFF2-40B4-BE49-F238E27FC236}">
                <a16:creationId xmlns:a16="http://schemas.microsoft.com/office/drawing/2014/main" id="{CA472C2B-A833-AB96-C6C4-462901B3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2165516"/>
            <a:ext cx="1356370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ifferent types of data&#10;&#10;AI-generated content may be incorrect.">
            <a:extLst>
              <a:ext uri="{FF2B5EF4-FFF2-40B4-BE49-F238E27FC236}">
                <a16:creationId xmlns:a16="http://schemas.microsoft.com/office/drawing/2014/main" id="{8BE13FBB-3DF0-6631-F6BE-EF9CE94939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09" r="68898" b="16296"/>
          <a:stretch>
            <a:fillRect/>
          </a:stretch>
        </p:blipFill>
        <p:spPr>
          <a:xfrm>
            <a:off x="4659542" y="990978"/>
            <a:ext cx="3175920" cy="46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5CFC1-50A0-B8C9-583F-6862A466A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6E992F-EC88-91D2-55F5-B5FF6D12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56C9C-2E3A-B4E7-93B1-2C2251CE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026" name="Picture 2" descr="Fingerprint - Wikipedia">
            <a:extLst>
              <a:ext uri="{FF2B5EF4-FFF2-40B4-BE49-F238E27FC236}">
                <a16:creationId xmlns:a16="http://schemas.microsoft.com/office/drawing/2014/main" id="{D1D4B951-9B68-A8B5-D1B1-6B428A75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2165516"/>
            <a:ext cx="1356370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ifferent types of data&#10;&#10;AI-generated content may be incorrect.">
            <a:extLst>
              <a:ext uri="{FF2B5EF4-FFF2-40B4-BE49-F238E27FC236}">
                <a16:creationId xmlns:a16="http://schemas.microsoft.com/office/drawing/2014/main" id="{BC463519-9C0E-8016-FB52-753802AB7D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0" r="68899" b="15916"/>
          <a:stretch>
            <a:fillRect/>
          </a:stretch>
        </p:blipFill>
        <p:spPr>
          <a:xfrm>
            <a:off x="4635062" y="990978"/>
            <a:ext cx="3200400" cy="4642567"/>
          </a:xfrm>
          <a:prstGeom prst="rect">
            <a:avLst/>
          </a:prstGeom>
        </p:spPr>
      </p:pic>
      <p:pic>
        <p:nvPicPr>
          <p:cNvPr id="5" name="Picture 6" descr="E:\Caroline\20061224HO_NixonWriting_450.jpg">
            <a:extLst>
              <a:ext uri="{FF2B5EF4-FFF2-40B4-BE49-F238E27FC236}">
                <a16:creationId xmlns:a16="http://schemas.microsoft.com/office/drawing/2014/main" id="{4AC8356C-231A-5A6F-0A64-36D42A7B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8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45895-7222-95D2-7C06-9E99C083F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55FECA-01D4-4BA3-BD81-E9B651A6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4DE79-1439-A03D-9167-14C165FE8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026" name="Picture 2" descr="Fingerprint - Wikipedia">
            <a:extLst>
              <a:ext uri="{FF2B5EF4-FFF2-40B4-BE49-F238E27FC236}">
                <a16:creationId xmlns:a16="http://schemas.microsoft.com/office/drawing/2014/main" id="{7F6ECC36-7F7B-FDAC-6229-9C08718A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2165516"/>
            <a:ext cx="1356370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ifferent types of data&#10;&#10;AI-generated content may be incorrect.">
            <a:extLst>
              <a:ext uri="{FF2B5EF4-FFF2-40B4-BE49-F238E27FC236}">
                <a16:creationId xmlns:a16="http://schemas.microsoft.com/office/drawing/2014/main" id="{964EDDAA-9B7A-9AAC-73A5-AB7D511AF9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898"/>
          <a:stretch>
            <a:fillRect/>
          </a:stretch>
        </p:blipFill>
        <p:spPr>
          <a:xfrm>
            <a:off x="4356538" y="990978"/>
            <a:ext cx="3478924" cy="5521308"/>
          </a:xfrm>
          <a:prstGeom prst="rect">
            <a:avLst/>
          </a:prstGeom>
        </p:spPr>
      </p:pic>
      <p:pic>
        <p:nvPicPr>
          <p:cNvPr id="5" name="Picture 6" descr="E:\Caroline\20061224HO_NixonWriting_450.jpg">
            <a:extLst>
              <a:ext uri="{FF2B5EF4-FFF2-40B4-BE49-F238E27FC236}">
                <a16:creationId xmlns:a16="http://schemas.microsoft.com/office/drawing/2014/main" id="{0E2989E4-A19F-6073-95D5-101DBE41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ngerprint - Wikipedia">
            <a:extLst>
              <a:ext uri="{FF2B5EF4-FFF2-40B4-BE49-F238E27FC236}">
                <a16:creationId xmlns:a16="http://schemas.microsoft.com/office/drawing/2014/main" id="{7EC071BA-9060-A8C2-6E18-8FC41F5B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" y="2165516"/>
            <a:ext cx="1356370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2004749-95B8-EAFC-220B-74C345801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3" y="2023198"/>
            <a:ext cx="2819400" cy="2108200"/>
          </a:xfrm>
          <a:prstGeom prst="rect">
            <a:avLst/>
          </a:prstGeom>
        </p:spPr>
      </p:pic>
      <p:pic>
        <p:nvPicPr>
          <p:cNvPr id="8" name="Picture 6" descr="E:\Caroline\20061224HO_NixonWriting_450.jpg">
            <a:extLst>
              <a:ext uri="{FF2B5EF4-FFF2-40B4-BE49-F238E27FC236}">
                <a16:creationId xmlns:a16="http://schemas.microsoft.com/office/drawing/2014/main" id="{39081F2D-BAEB-CCA2-4E94-06B98FE3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384C6-5C76-153B-2263-4B47E6781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00" y="2034000"/>
            <a:ext cx="3274508" cy="21132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91788B-8A73-C63A-A518-4AF1F34F6A40}"/>
              </a:ext>
            </a:extLst>
          </p:cNvPr>
          <p:cNvCxnSpPr>
            <a:cxnSpLocks/>
          </p:cNvCxnSpPr>
          <p:nvPr/>
        </p:nvCxnSpPr>
        <p:spPr>
          <a:xfrm>
            <a:off x="3427806" y="2013540"/>
            <a:ext cx="9859" cy="19698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3ED805-23DF-A9E9-C70F-DF92CBFCA1EF}"/>
              </a:ext>
            </a:extLst>
          </p:cNvPr>
          <p:cNvSpPr txBox="1"/>
          <p:nvPr/>
        </p:nvSpPr>
        <p:spPr>
          <a:xfrm rot="5400000">
            <a:off x="2576090" y="2844186"/>
            <a:ext cx="208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Increased weathering</a:t>
            </a:r>
          </a:p>
        </p:txBody>
      </p:sp>
    </p:spTree>
    <p:extLst>
      <p:ext uri="{BB962C8B-B14F-4D97-AF65-F5344CB8AC3E}">
        <p14:creationId xmlns:p14="http://schemas.microsoft.com/office/powerpoint/2010/main" val="305660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F749A-72B4-ED84-B790-F0D9F00B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D72D52-774C-BBC4-AA9C-1B897DE1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22" y="10557"/>
            <a:ext cx="9868678" cy="132556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Arial" panose="020B0604020202020204" pitchFamily="34" charset="0"/>
              </a:rPr>
              <a:t>Environmental Chemical </a:t>
            </a:r>
            <a:r>
              <a:rPr lang="en-GB" sz="3600" u="sng" dirty="0">
                <a:cs typeface="Arial" panose="020B0604020202020204" pitchFamily="34" charset="0"/>
              </a:rPr>
              <a:t>Signatures</a:t>
            </a:r>
            <a:br>
              <a:rPr lang="en-GB" sz="3600" u="sng" dirty="0">
                <a:cs typeface="Arial" panose="020B0604020202020204" pitchFamily="34" charset="0"/>
              </a:rPr>
            </a:br>
            <a:r>
              <a:rPr lang="en-GB" sz="3600" dirty="0">
                <a:cs typeface="Arial" panose="020B0604020202020204" pitchFamily="34" charset="0"/>
              </a:rPr>
              <a:t>Targeted analysis</a:t>
            </a:r>
            <a:br>
              <a:rPr lang="en-GB" sz="3600" dirty="0">
                <a:latin typeface="+mn-lt"/>
                <a:cs typeface="Arial" panose="020B0604020202020204" pitchFamily="34" charset="0"/>
              </a:rPr>
            </a:br>
            <a:endParaRPr lang="en-GB" sz="3600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362F5-22D2-7CB6-F381-F1959DCC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9" y="0"/>
            <a:ext cx="2336220" cy="1981957"/>
          </a:xfrm>
          <a:prstGeom prst="rect">
            <a:avLst/>
          </a:prstGeom>
        </p:spPr>
      </p:pic>
      <p:pic>
        <p:nvPicPr>
          <p:cNvPr id="13" name="Picture 12" descr="A group of different types of data&#10;&#10;AI-generated content may be incorrect.">
            <a:extLst>
              <a:ext uri="{FF2B5EF4-FFF2-40B4-BE49-F238E27FC236}">
                <a16:creationId xmlns:a16="http://schemas.microsoft.com/office/drawing/2014/main" id="{5E86AEBF-4CE4-604D-1607-4DAC4DE11E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898"/>
          <a:stretch>
            <a:fillRect/>
          </a:stretch>
        </p:blipFill>
        <p:spPr>
          <a:xfrm>
            <a:off x="4356538" y="990978"/>
            <a:ext cx="3478924" cy="5521308"/>
          </a:xfrm>
          <a:prstGeom prst="rect">
            <a:avLst/>
          </a:prstGeom>
        </p:spPr>
      </p:pic>
      <p:pic>
        <p:nvPicPr>
          <p:cNvPr id="17" name="Picture 6" descr="E:\Caroline\20061224HO_NixonWriting_450.jpg">
            <a:extLst>
              <a:ext uri="{FF2B5EF4-FFF2-40B4-BE49-F238E27FC236}">
                <a16:creationId xmlns:a16="http://schemas.microsoft.com/office/drawing/2014/main" id="{560126D6-5936-9CB6-C5DA-EC446FF9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" y="2033261"/>
            <a:ext cx="3279402" cy="21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2A4690-BFE6-73DC-E8CB-BA291A7D6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9" y="2196157"/>
            <a:ext cx="2152236" cy="1752004"/>
          </a:xfrm>
        </p:spPr>
      </p:pic>
      <p:pic>
        <p:nvPicPr>
          <p:cNvPr id="20" name="Picture 19" descr="A collection of different gas lines&#10;&#10;AI-generated content may be incorrect.">
            <a:extLst>
              <a:ext uri="{FF2B5EF4-FFF2-40B4-BE49-F238E27FC236}">
                <a16:creationId xmlns:a16="http://schemas.microsoft.com/office/drawing/2014/main" id="{BA54235F-88BE-A463-BF54-25BE4D04275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306" r="13678" b="86621"/>
          <a:stretch>
            <a:fillRect/>
          </a:stretch>
        </p:blipFill>
        <p:spPr>
          <a:xfrm>
            <a:off x="7914457" y="1313201"/>
            <a:ext cx="935629" cy="9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83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888</Words>
  <Application>Microsoft Office PowerPoint</Application>
  <PresentationFormat>Grand écran</PresentationFormat>
  <Paragraphs>229</Paragraphs>
  <Slides>40</Slides>
  <Notes>19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Office Theme</vt:lpstr>
      <vt:lpstr>From Complexity to Knowledge: Advanced Environmental Sample Analysis</vt:lpstr>
      <vt:lpstr>Acknowledgments</vt:lpstr>
      <vt:lpstr>Signature-based analysis for environmental engineering systems</vt:lpstr>
      <vt:lpstr>Présentation PowerPoint</vt:lpstr>
      <vt:lpstr>Environmental Chemical Fingerprint ? </vt:lpstr>
      <vt:lpstr>Environmental Chemical Fingerprint ? </vt:lpstr>
      <vt:lpstr>Environmental Chemical Signatures </vt:lpstr>
      <vt:lpstr>Environmental Chemical Signatures </vt:lpstr>
      <vt:lpstr>Environmental Chemical Signatures Targeted analysis </vt:lpstr>
      <vt:lpstr>Environmental Chemical Signatures Targeted analysis </vt:lpstr>
      <vt:lpstr>Environmental Chemical Signatures Targeted analysis </vt:lpstr>
      <vt:lpstr>Environmental Chemical Signatures Non-Targeted analysis </vt:lpstr>
      <vt:lpstr>Environmental Chemical Signatures Non-Targeted analysis </vt:lpstr>
      <vt:lpstr>Environmental Chemical Signatures Non-Targeted analysis </vt:lpstr>
      <vt:lpstr>Environmental Chemical Signatures Non-Targeted analysis </vt:lpstr>
      <vt:lpstr>Environmental Chemical Signatures Non-Targeted analysis </vt:lpstr>
      <vt:lpstr>Environmental Chemical Signatures Non-Targeted analysis </vt:lpstr>
      <vt:lpstr>Environmental Chemical Signatures Non-Targeted analysis </vt:lpstr>
      <vt:lpstr>Multivariate Analysis  for Interpretation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Caroline Gauchotte-Lindsay</dc:creator>
  <cp:lastModifiedBy>Caroline Gauchotte-Lindsay</cp:lastModifiedBy>
  <cp:revision>2</cp:revision>
  <dcterms:created xsi:type="dcterms:W3CDTF">2026-01-30T10:22:28Z</dcterms:created>
  <dcterms:modified xsi:type="dcterms:W3CDTF">2026-01-31T15:11:31Z</dcterms:modified>
</cp:coreProperties>
</file>